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991" r:id="rId5"/>
    <p:sldId id="1008" r:id="rId6"/>
    <p:sldId id="1007" r:id="rId7"/>
    <p:sldId id="1017" r:id="rId8"/>
    <p:sldId id="1019" r:id="rId9"/>
    <p:sldId id="1018" r:id="rId10"/>
    <p:sldId id="1020" r:id="rId11"/>
    <p:sldId id="1021" r:id="rId12"/>
    <p:sldId id="1022" r:id="rId13"/>
    <p:sldId id="1023" r:id="rId14"/>
    <p:sldId id="1024" r:id="rId15"/>
    <p:sldId id="1025" r:id="rId16"/>
    <p:sldId id="1026" r:id="rId17"/>
    <p:sldId id="1027" r:id="rId18"/>
    <p:sldId id="1028" r:id="rId19"/>
    <p:sldId id="1033" r:id="rId20"/>
    <p:sldId id="1031" r:id="rId21"/>
    <p:sldId id="1032" r:id="rId22"/>
    <p:sldId id="1034" r:id="rId23"/>
    <p:sldId id="1035" r:id="rId24"/>
    <p:sldId id="1037" r:id="rId25"/>
    <p:sldId id="1036" r:id="rId26"/>
    <p:sldId id="1030" r:id="rId27"/>
  </p:sldIdLst>
  <p:sldSz cx="12192000" cy="6858000"/>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609585"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121917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828754"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2438339"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3047924" algn="l" defTabSz="121917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3657509" algn="l" defTabSz="121917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4267093" algn="l" defTabSz="121917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4876678" algn="l" defTabSz="121917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Title Page" id="{BDD65ADE-4A1E-2E44-AC39-B474BBD145DD}">
          <p14:sldIdLst>
            <p14:sldId id="991"/>
            <p14:sldId id="1008"/>
            <p14:sldId id="1007"/>
            <p14:sldId id="1017"/>
            <p14:sldId id="1019"/>
            <p14:sldId id="1018"/>
            <p14:sldId id="1020"/>
            <p14:sldId id="1021"/>
            <p14:sldId id="1022"/>
            <p14:sldId id="1023"/>
            <p14:sldId id="1024"/>
            <p14:sldId id="1025"/>
            <p14:sldId id="1026"/>
            <p14:sldId id="1027"/>
            <p14:sldId id="1028"/>
            <p14:sldId id="1033"/>
            <p14:sldId id="1031"/>
            <p14:sldId id="1032"/>
            <p14:sldId id="1034"/>
            <p14:sldId id="1035"/>
            <p14:sldId id="1037"/>
            <p14:sldId id="1036"/>
            <p14:sldId id="103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99"/>
    <a:srgbClr val="3E3C3C"/>
    <a:srgbClr val="000000"/>
    <a:srgbClr val="018CA0"/>
    <a:srgbClr val="0092A0"/>
    <a:srgbClr val="F1A00F"/>
    <a:srgbClr val="450F9C"/>
    <a:srgbClr val="F96A02"/>
    <a:srgbClr val="66FFCC"/>
    <a:srgbClr val="F26A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autoAdjust="0"/>
    <p:restoredTop sz="81830" autoAdjust="0"/>
  </p:normalViewPr>
  <p:slideViewPr>
    <p:cSldViewPr snapToGrid="0">
      <p:cViewPr varScale="1">
        <p:scale>
          <a:sx n="91" d="100"/>
          <a:sy n="91" d="100"/>
        </p:scale>
        <p:origin x="1464" y="90"/>
      </p:cViewPr>
      <p:guideLst/>
    </p:cSldViewPr>
  </p:slideViewPr>
  <p:outlineViewPr>
    <p:cViewPr>
      <p:scale>
        <a:sx n="33" d="100"/>
        <a:sy n="33" d="100"/>
      </p:scale>
      <p:origin x="0" y="0"/>
    </p:cViewPr>
  </p:outlineViewPr>
  <p:notesTextViewPr>
    <p:cViewPr>
      <p:scale>
        <a:sx n="90" d="100"/>
        <a:sy n="90" d="100"/>
      </p:scale>
      <p:origin x="0" y="0"/>
    </p:cViewPr>
  </p:notesTextViewPr>
  <p:sorterViewPr>
    <p:cViewPr>
      <p:scale>
        <a:sx n="66" d="100"/>
        <a:sy n="66" d="100"/>
      </p:scale>
      <p:origin x="0" y="0"/>
    </p:cViewPr>
  </p:sorterViewPr>
  <p:notesViewPr>
    <p:cSldViewPr snapToGrid="0">
      <p:cViewPr varScale="1">
        <p:scale>
          <a:sx n="158" d="100"/>
          <a:sy n="158" d="100"/>
        </p:scale>
        <p:origin x="5672" y="216"/>
      </p:cViewPr>
      <p:guideLst/>
    </p:cSldViewPr>
  </p:notesViewPr>
  <p:gridSpacing cx="719999" cy="71999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bert, Andrew Dr (Music &amp; Media)" userId="73bc2edc-dc12-45da-9263-118e64252698" providerId="ADAL" clId="{1CF2C9DF-7196-4108-9323-9C664C512545}"/>
    <pc:docChg chg="modSld">
      <pc:chgData name="Gilbert, Andrew Dr (Music &amp; Media)" userId="73bc2edc-dc12-45da-9263-118e64252698" providerId="ADAL" clId="{1CF2C9DF-7196-4108-9323-9C664C512545}" dt="2025-10-20T19:35:05.919" v="2" actId="729"/>
      <pc:docMkLst>
        <pc:docMk/>
      </pc:docMkLst>
      <pc:sldChg chg="modSp mod">
        <pc:chgData name="Gilbert, Andrew Dr (Music &amp; Media)" userId="73bc2edc-dc12-45da-9263-118e64252698" providerId="ADAL" clId="{1CF2C9DF-7196-4108-9323-9C664C512545}" dt="2025-10-17T06:52:36.882" v="0" actId="1036"/>
        <pc:sldMkLst>
          <pc:docMk/>
          <pc:sldMk cId="345466407" sldId="1032"/>
        </pc:sldMkLst>
        <pc:picChg chg="mod">
          <ac:chgData name="Gilbert, Andrew Dr (Music &amp; Media)" userId="73bc2edc-dc12-45da-9263-118e64252698" providerId="ADAL" clId="{1CF2C9DF-7196-4108-9323-9C664C512545}" dt="2025-10-17T06:52:36.882" v="0" actId="1036"/>
          <ac:picMkLst>
            <pc:docMk/>
            <pc:sldMk cId="345466407" sldId="1032"/>
            <ac:picMk id="2" creationId="{64057405-1721-0ACA-513E-C5E459617B4C}"/>
          </ac:picMkLst>
        </pc:picChg>
      </pc:sldChg>
      <pc:sldChg chg="mod modShow">
        <pc:chgData name="Gilbert, Andrew Dr (Music &amp; Media)" userId="73bc2edc-dc12-45da-9263-118e64252698" providerId="ADAL" clId="{1CF2C9DF-7196-4108-9323-9C664C512545}" dt="2025-10-17T06:52:46.084" v="1" actId="729"/>
        <pc:sldMkLst>
          <pc:docMk/>
          <pc:sldMk cId="1173245229" sldId="1034"/>
        </pc:sldMkLst>
      </pc:sldChg>
      <pc:sldChg chg="mod modShow">
        <pc:chgData name="Gilbert, Andrew Dr (Music &amp; Media)" userId="73bc2edc-dc12-45da-9263-118e64252698" providerId="ADAL" clId="{1CF2C9DF-7196-4108-9323-9C664C512545}" dt="2025-10-20T19:35:05.919" v="2" actId="729"/>
        <pc:sldMkLst>
          <pc:docMk/>
          <pc:sldMk cId="2883784167" sldId="10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49016CD2-7B14-C744-A81F-52ADEE863B70}" type="datetimeFigureOut">
              <a:rPr lang="en-US" smtClean="0"/>
              <a:t>10/20/2025</a:t>
            </a:fld>
            <a:endParaRPr lang="en-US"/>
          </a:p>
        </p:txBody>
      </p:sp>
      <p:sp>
        <p:nvSpPr>
          <p:cNvPr id="4" name="Footer Placeholder 3"/>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0FFB1BDA-E004-5E4D-8208-A30039FC09BE}" type="slidenum">
              <a:rPr lang="en-US" smtClean="0"/>
              <a:t>‹#›</a:t>
            </a:fld>
            <a:endParaRPr lang="en-US"/>
          </a:p>
        </p:txBody>
      </p:sp>
    </p:spTree>
    <p:extLst>
      <p:ext uri="{BB962C8B-B14F-4D97-AF65-F5344CB8AC3E}">
        <p14:creationId xmlns:p14="http://schemas.microsoft.com/office/powerpoint/2010/main" val="1804994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35226-B145-4E10-983B-1CC3FFD77C77}"/>
              </a:ext>
            </a:extLst>
          </p:cNvPr>
          <p:cNvSpPr>
            <a:spLocks noGrp="1"/>
          </p:cNvSpPr>
          <p:nvPr>
            <p:ph type="hdr" sz="quarter"/>
          </p:nvPr>
        </p:nvSpPr>
        <p:spPr>
          <a:xfrm>
            <a:off x="0" y="0"/>
            <a:ext cx="2949575" cy="4968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GB"/>
          </a:p>
        </p:txBody>
      </p:sp>
      <p:sp>
        <p:nvSpPr>
          <p:cNvPr id="3" name="Date Placeholder 2">
            <a:extLst>
              <a:ext uri="{FF2B5EF4-FFF2-40B4-BE49-F238E27FC236}">
                <a16:creationId xmlns:a16="http://schemas.microsoft.com/office/drawing/2014/main" id="{C4CFC5A7-8C8B-4687-B28B-5BF9AEB6A4DE}"/>
              </a:ext>
            </a:extLst>
          </p:cNvPr>
          <p:cNvSpPr>
            <a:spLocks noGrp="1"/>
          </p:cNvSpPr>
          <p:nvPr>
            <p:ph type="dt" idx="1"/>
          </p:nvPr>
        </p:nvSpPr>
        <p:spPr>
          <a:xfrm>
            <a:off x="3854450" y="0"/>
            <a:ext cx="2949575" cy="4968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E418932-800F-49B7-9B85-80D8118CABFE}" type="datetimeFigureOut">
              <a:rPr lang="en-GB"/>
              <a:pPr>
                <a:defRPr/>
              </a:pPr>
              <a:t>20/10/2025</a:t>
            </a:fld>
            <a:endParaRPr lang="en-GB"/>
          </a:p>
        </p:txBody>
      </p:sp>
      <p:sp>
        <p:nvSpPr>
          <p:cNvPr id="4" name="Slide Image Placeholder 3">
            <a:extLst>
              <a:ext uri="{FF2B5EF4-FFF2-40B4-BE49-F238E27FC236}">
                <a16:creationId xmlns:a16="http://schemas.microsoft.com/office/drawing/2014/main" id="{46F1F158-007E-427F-8465-C2613159418F}"/>
              </a:ext>
            </a:extLst>
          </p:cNvPr>
          <p:cNvSpPr>
            <a:spLocks noGrp="1" noRot="1" noChangeAspect="1"/>
          </p:cNvSpPr>
          <p:nvPr>
            <p:ph type="sldImg" idx="2"/>
          </p:nvPr>
        </p:nvSpPr>
        <p:spPr>
          <a:xfrm>
            <a:off x="88900" y="746125"/>
            <a:ext cx="6627813" cy="3729038"/>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44E36E06-D37F-4889-B95F-01BE44729479}"/>
              </a:ext>
            </a:extLst>
          </p:cNvPr>
          <p:cNvSpPr>
            <a:spLocks noGrp="1"/>
          </p:cNvSpPr>
          <p:nvPr>
            <p:ph type="body" sz="quarter" idx="3"/>
          </p:nvPr>
        </p:nvSpPr>
        <p:spPr>
          <a:xfrm>
            <a:off x="681038" y="4722813"/>
            <a:ext cx="5443537" cy="4475162"/>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07F15012-0BDA-4DFA-8088-A120A094BDD7}"/>
              </a:ext>
            </a:extLst>
          </p:cNvPr>
          <p:cNvSpPr>
            <a:spLocks noGrp="1"/>
          </p:cNvSpPr>
          <p:nvPr>
            <p:ph type="ftr" sz="quarter" idx="4"/>
          </p:nvPr>
        </p:nvSpPr>
        <p:spPr>
          <a:xfrm>
            <a:off x="0" y="9445625"/>
            <a:ext cx="2949575" cy="4968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GB"/>
          </a:p>
        </p:txBody>
      </p:sp>
      <p:sp>
        <p:nvSpPr>
          <p:cNvPr id="7" name="Slide Number Placeholder 6">
            <a:extLst>
              <a:ext uri="{FF2B5EF4-FFF2-40B4-BE49-F238E27FC236}">
                <a16:creationId xmlns:a16="http://schemas.microsoft.com/office/drawing/2014/main" id="{39AE7443-C6D5-424B-AFA3-DE5D710955E3}"/>
              </a:ext>
            </a:extLst>
          </p:cNvPr>
          <p:cNvSpPr>
            <a:spLocks noGrp="1"/>
          </p:cNvSpPr>
          <p:nvPr>
            <p:ph type="sldNum" sz="quarter" idx="5"/>
          </p:nvPr>
        </p:nvSpPr>
        <p:spPr>
          <a:xfrm>
            <a:off x="3854450" y="9445625"/>
            <a:ext cx="2949575"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20FE0A2-34EE-413D-B87D-BE548BE2D9D5}"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mn-lt"/>
        <a:ea typeface="+mn-ea"/>
        <a:cs typeface="+mn-cs"/>
      </a:defRPr>
    </a:lvl1pPr>
    <a:lvl2pPr marL="609585" algn="l" rtl="0" eaLnBrk="0" fontAlgn="base" hangingPunct="0">
      <a:spcBef>
        <a:spcPct val="30000"/>
      </a:spcBef>
      <a:spcAft>
        <a:spcPct val="0"/>
      </a:spcAft>
      <a:defRPr sz="1600" kern="1200">
        <a:solidFill>
          <a:schemeClr val="tx1"/>
        </a:solidFill>
        <a:latin typeface="+mn-lt"/>
        <a:ea typeface="+mn-ea"/>
        <a:cs typeface="+mn-cs"/>
      </a:defRPr>
    </a:lvl2pPr>
    <a:lvl3pPr marL="1219170" algn="l" rtl="0" eaLnBrk="0" fontAlgn="base" hangingPunct="0">
      <a:spcBef>
        <a:spcPct val="30000"/>
      </a:spcBef>
      <a:spcAft>
        <a:spcPct val="0"/>
      </a:spcAft>
      <a:defRPr sz="1600" kern="1200">
        <a:solidFill>
          <a:schemeClr val="tx1"/>
        </a:solidFill>
        <a:latin typeface="+mn-lt"/>
        <a:ea typeface="+mn-ea"/>
        <a:cs typeface="+mn-cs"/>
      </a:defRPr>
    </a:lvl3pPr>
    <a:lvl4pPr marL="1828754" algn="l" rtl="0" eaLnBrk="0" fontAlgn="base" hangingPunct="0">
      <a:spcBef>
        <a:spcPct val="30000"/>
      </a:spcBef>
      <a:spcAft>
        <a:spcPct val="0"/>
      </a:spcAft>
      <a:defRPr sz="1600" kern="1200">
        <a:solidFill>
          <a:schemeClr val="tx1"/>
        </a:solidFill>
        <a:latin typeface="+mn-lt"/>
        <a:ea typeface="+mn-ea"/>
        <a:cs typeface="+mn-cs"/>
      </a:defRPr>
    </a:lvl4pPr>
    <a:lvl5pPr marL="2438339" algn="l" rtl="0" eaLnBrk="0" fontAlgn="base" hangingPunct="0">
      <a:spcBef>
        <a:spcPct val="30000"/>
      </a:spcBef>
      <a:spcAft>
        <a:spcPct val="0"/>
      </a:spcAft>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our presentation on PLOT-TAL: Prompt Learning with Optimal Transport for Few-Shot Temporal Action Localization, work done with my PhD student Edward Fish.</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1</a:t>
            </a:fld>
            <a:endParaRPr lang="en-GB" altLang="en-US"/>
          </a:p>
        </p:txBody>
      </p:sp>
    </p:spTree>
    <p:extLst>
      <p:ext uri="{BB962C8B-B14F-4D97-AF65-F5344CB8AC3E}">
        <p14:creationId xmlns:p14="http://schemas.microsoft.com/office/powerpoint/2010/main" val="11270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7E03A-EAD7-E3D9-68EB-AD016F01C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DED63B-E69B-9E51-AB81-8021B1439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678E7-467B-220C-AAD2-545ABF894A18}"/>
              </a:ext>
            </a:extLst>
          </p:cNvPr>
          <p:cNvSpPr>
            <a:spLocks noGrp="1"/>
          </p:cNvSpPr>
          <p:nvPr>
            <p:ph type="body" idx="1"/>
          </p:nvPr>
        </p:nvSpPr>
        <p:spPr/>
        <p:txBody>
          <a:bodyPr/>
          <a:lstStyle/>
          <a:p>
            <a:r>
              <a:rPr lang="en-US" dirty="0"/>
              <a:t>To tackle this problem we introduce a novel method for aligning prompts and visual features over multiple temporal resolutions with Optimal Transport.</a:t>
            </a:r>
          </a:p>
        </p:txBody>
      </p:sp>
      <p:sp>
        <p:nvSpPr>
          <p:cNvPr id="4" name="Slide Number Placeholder 3">
            <a:extLst>
              <a:ext uri="{FF2B5EF4-FFF2-40B4-BE49-F238E27FC236}">
                <a16:creationId xmlns:a16="http://schemas.microsoft.com/office/drawing/2014/main" id="{343A5F95-D861-A765-2AAB-1FA7E1443E4E}"/>
              </a:ext>
            </a:extLst>
          </p:cNvPr>
          <p:cNvSpPr>
            <a:spLocks noGrp="1"/>
          </p:cNvSpPr>
          <p:nvPr>
            <p:ph type="sldNum" sz="quarter" idx="5"/>
          </p:nvPr>
        </p:nvSpPr>
        <p:spPr/>
        <p:txBody>
          <a:bodyPr/>
          <a:lstStyle/>
          <a:p>
            <a:pPr>
              <a:defRPr/>
            </a:pPr>
            <a:fld id="{B20FE0A2-34EE-413D-B87D-BE548BE2D9D5}" type="slidenum">
              <a:rPr lang="en-GB" altLang="en-US" smtClean="0"/>
              <a:pPr>
                <a:defRPr/>
              </a:pPr>
              <a:t>10</a:t>
            </a:fld>
            <a:endParaRPr lang="en-GB" altLang="en-US"/>
          </a:p>
        </p:txBody>
      </p:sp>
    </p:spTree>
    <p:extLst>
      <p:ext uri="{BB962C8B-B14F-4D97-AF65-F5344CB8AC3E}">
        <p14:creationId xmlns:p14="http://schemas.microsoft.com/office/powerpoint/2010/main" val="4170670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B87AC-F5F6-2C72-9DA3-1E6FD08C62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F6A2D-EE4E-D5FF-C497-68F0D9526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5C1F64-B267-9F23-F361-62732E391D17}"/>
              </a:ext>
            </a:extLst>
          </p:cNvPr>
          <p:cNvSpPr>
            <a:spLocks noGrp="1"/>
          </p:cNvSpPr>
          <p:nvPr>
            <p:ph type="body" idx="1"/>
          </p:nvPr>
        </p:nvSpPr>
        <p:spPr/>
        <p:txBody>
          <a:bodyPr/>
          <a:lstStyle/>
          <a:p>
            <a:r>
              <a:rPr lang="en-US" dirty="0"/>
              <a:t>First we extract frame level features from videos with I3D and apply a 1d Convolution to adapt the features to the CLIP text embedding space. </a:t>
            </a:r>
          </a:p>
        </p:txBody>
      </p:sp>
      <p:sp>
        <p:nvSpPr>
          <p:cNvPr id="4" name="Slide Number Placeholder 3">
            <a:extLst>
              <a:ext uri="{FF2B5EF4-FFF2-40B4-BE49-F238E27FC236}">
                <a16:creationId xmlns:a16="http://schemas.microsoft.com/office/drawing/2014/main" id="{5ADCBF2E-B4CD-DA62-3E68-C19D7515DEA2}"/>
              </a:ext>
            </a:extLst>
          </p:cNvPr>
          <p:cNvSpPr>
            <a:spLocks noGrp="1"/>
          </p:cNvSpPr>
          <p:nvPr>
            <p:ph type="sldNum" sz="quarter" idx="5"/>
          </p:nvPr>
        </p:nvSpPr>
        <p:spPr/>
        <p:txBody>
          <a:bodyPr/>
          <a:lstStyle/>
          <a:p>
            <a:pPr>
              <a:defRPr/>
            </a:pPr>
            <a:fld id="{B20FE0A2-34EE-413D-B87D-BE548BE2D9D5}" type="slidenum">
              <a:rPr lang="en-GB" altLang="en-US" smtClean="0"/>
              <a:pPr>
                <a:defRPr/>
              </a:pPr>
              <a:t>11</a:t>
            </a:fld>
            <a:endParaRPr lang="en-GB" altLang="en-US"/>
          </a:p>
        </p:txBody>
      </p:sp>
    </p:spTree>
    <p:extLst>
      <p:ext uri="{BB962C8B-B14F-4D97-AF65-F5344CB8AC3E}">
        <p14:creationId xmlns:p14="http://schemas.microsoft.com/office/powerpoint/2010/main" val="2288403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EC46-10CA-96A7-97F8-5A1F12177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80165-A0BD-688B-9BCF-BA7EE649D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BEB47-53B4-20F2-6CC2-FB1D0115ACBF}"/>
              </a:ext>
            </a:extLst>
          </p:cNvPr>
          <p:cNvSpPr>
            <a:spLocks noGrp="1"/>
          </p:cNvSpPr>
          <p:nvPr>
            <p:ph type="body" idx="1"/>
          </p:nvPr>
        </p:nvSpPr>
        <p:spPr/>
        <p:txBody>
          <a:bodyPr/>
          <a:lstStyle/>
          <a:p>
            <a:r>
              <a:rPr lang="en-US" dirty="0"/>
              <a:t>Concurrently, we </a:t>
            </a:r>
            <a:r>
              <a:rPr lang="en-US" dirty="0" err="1"/>
              <a:t>initalise</a:t>
            </a:r>
            <a:r>
              <a:rPr lang="en-US" dirty="0"/>
              <a:t> N learnable prompts for each class in the dataset.</a:t>
            </a:r>
          </a:p>
        </p:txBody>
      </p:sp>
      <p:sp>
        <p:nvSpPr>
          <p:cNvPr id="4" name="Slide Number Placeholder 3">
            <a:extLst>
              <a:ext uri="{FF2B5EF4-FFF2-40B4-BE49-F238E27FC236}">
                <a16:creationId xmlns:a16="http://schemas.microsoft.com/office/drawing/2014/main" id="{BBBF9AF4-95D4-9533-7D9D-8F161C605FD0}"/>
              </a:ext>
            </a:extLst>
          </p:cNvPr>
          <p:cNvSpPr>
            <a:spLocks noGrp="1"/>
          </p:cNvSpPr>
          <p:nvPr>
            <p:ph type="sldNum" sz="quarter" idx="5"/>
          </p:nvPr>
        </p:nvSpPr>
        <p:spPr/>
        <p:txBody>
          <a:bodyPr/>
          <a:lstStyle/>
          <a:p>
            <a:pPr>
              <a:defRPr/>
            </a:pPr>
            <a:fld id="{B20FE0A2-34EE-413D-B87D-BE548BE2D9D5}" type="slidenum">
              <a:rPr lang="en-GB" altLang="en-US" smtClean="0"/>
              <a:pPr>
                <a:defRPr/>
              </a:pPr>
              <a:t>12</a:t>
            </a:fld>
            <a:endParaRPr lang="en-GB" altLang="en-US"/>
          </a:p>
        </p:txBody>
      </p:sp>
    </p:spTree>
    <p:extLst>
      <p:ext uri="{BB962C8B-B14F-4D97-AF65-F5344CB8AC3E}">
        <p14:creationId xmlns:p14="http://schemas.microsoft.com/office/powerpoint/2010/main" val="261777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C5AFB-A450-7E69-280A-92854BB14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9AF85-AA97-ABF9-734B-C67C73993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DC2B3-10FF-791F-8A87-3F62B50B4F49}"/>
              </a:ext>
            </a:extLst>
          </p:cNvPr>
          <p:cNvSpPr>
            <a:spLocks noGrp="1"/>
          </p:cNvSpPr>
          <p:nvPr>
            <p:ph type="body" idx="1"/>
          </p:nvPr>
        </p:nvSpPr>
        <p:spPr/>
        <p:txBody>
          <a:bodyPr/>
          <a:lstStyle/>
          <a:p>
            <a:r>
              <a:rPr lang="en-US" dirty="0"/>
              <a:t>We concatenate all image features and then perform average pooling over multiple temporal strides to create an array of features at various temporal granularities.</a:t>
            </a:r>
          </a:p>
        </p:txBody>
      </p:sp>
      <p:sp>
        <p:nvSpPr>
          <p:cNvPr id="4" name="Slide Number Placeholder 3">
            <a:extLst>
              <a:ext uri="{FF2B5EF4-FFF2-40B4-BE49-F238E27FC236}">
                <a16:creationId xmlns:a16="http://schemas.microsoft.com/office/drawing/2014/main" id="{80520E7B-5970-2ADB-4889-D071C6E29C05}"/>
              </a:ext>
            </a:extLst>
          </p:cNvPr>
          <p:cNvSpPr>
            <a:spLocks noGrp="1"/>
          </p:cNvSpPr>
          <p:nvPr>
            <p:ph type="sldNum" sz="quarter" idx="5"/>
          </p:nvPr>
        </p:nvSpPr>
        <p:spPr/>
        <p:txBody>
          <a:bodyPr/>
          <a:lstStyle/>
          <a:p>
            <a:pPr>
              <a:defRPr/>
            </a:pPr>
            <a:fld id="{B20FE0A2-34EE-413D-B87D-BE548BE2D9D5}" type="slidenum">
              <a:rPr lang="en-GB" altLang="en-US" smtClean="0"/>
              <a:pPr>
                <a:defRPr/>
              </a:pPr>
              <a:t>13</a:t>
            </a:fld>
            <a:endParaRPr lang="en-GB" altLang="en-US"/>
          </a:p>
        </p:txBody>
      </p:sp>
    </p:spTree>
    <p:extLst>
      <p:ext uri="{BB962C8B-B14F-4D97-AF65-F5344CB8AC3E}">
        <p14:creationId xmlns:p14="http://schemas.microsoft.com/office/powerpoint/2010/main" val="352329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17776-DDFC-EF3E-BAD5-2A18CF80E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64E6F-5EA7-0594-3174-C744ABC65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E1747-4747-F494-53BF-45C5C2B5CA3D}"/>
              </a:ext>
            </a:extLst>
          </p:cNvPr>
          <p:cNvSpPr>
            <a:spLocks noGrp="1"/>
          </p:cNvSpPr>
          <p:nvPr>
            <p:ph type="body" idx="1"/>
          </p:nvPr>
        </p:nvSpPr>
        <p:spPr/>
        <p:txBody>
          <a:bodyPr/>
          <a:lstStyle/>
          <a:p>
            <a:r>
              <a:rPr lang="en-US" dirty="0"/>
              <a:t>We then </a:t>
            </a:r>
            <a:r>
              <a:rPr lang="en-US" dirty="0" err="1"/>
              <a:t>computE</a:t>
            </a:r>
            <a:r>
              <a:rPr lang="en-US" dirty="0"/>
              <a:t> the Optimal Transport Plan which finds the opal weights for aligning image embeddings with each learnable prompt. The optimal transport algorithm includes entropic regularization which ensure that assignments between prompts and visual features are well distributed ensuring the prompts align with diverse features in the input video.</a:t>
            </a:r>
          </a:p>
        </p:txBody>
      </p:sp>
      <p:sp>
        <p:nvSpPr>
          <p:cNvPr id="4" name="Slide Number Placeholder 3">
            <a:extLst>
              <a:ext uri="{FF2B5EF4-FFF2-40B4-BE49-F238E27FC236}">
                <a16:creationId xmlns:a16="http://schemas.microsoft.com/office/drawing/2014/main" id="{CF675A18-4E0B-5C43-45E5-F2A5FB89B737}"/>
              </a:ext>
            </a:extLst>
          </p:cNvPr>
          <p:cNvSpPr>
            <a:spLocks noGrp="1"/>
          </p:cNvSpPr>
          <p:nvPr>
            <p:ph type="sldNum" sz="quarter" idx="5"/>
          </p:nvPr>
        </p:nvSpPr>
        <p:spPr/>
        <p:txBody>
          <a:bodyPr/>
          <a:lstStyle/>
          <a:p>
            <a:pPr>
              <a:defRPr/>
            </a:pPr>
            <a:fld id="{B20FE0A2-34EE-413D-B87D-BE548BE2D9D5}" type="slidenum">
              <a:rPr lang="en-GB" altLang="en-US" smtClean="0"/>
              <a:pPr>
                <a:defRPr/>
              </a:pPr>
              <a:t>14</a:t>
            </a:fld>
            <a:endParaRPr lang="en-GB" altLang="en-US"/>
          </a:p>
        </p:txBody>
      </p:sp>
    </p:spTree>
    <p:extLst>
      <p:ext uri="{BB962C8B-B14F-4D97-AF65-F5344CB8AC3E}">
        <p14:creationId xmlns:p14="http://schemas.microsoft.com/office/powerpoint/2010/main" val="213971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95EEF-9F16-A7CE-D6A7-14B85FDFE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C5A46-4819-1845-A216-CAA320682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10052-223D-0539-E52F-DAF107963A9E}"/>
              </a:ext>
            </a:extLst>
          </p:cNvPr>
          <p:cNvSpPr>
            <a:spLocks noGrp="1"/>
          </p:cNvSpPr>
          <p:nvPr>
            <p:ph type="body" idx="1"/>
          </p:nvPr>
        </p:nvSpPr>
        <p:spPr/>
        <p:txBody>
          <a:bodyPr/>
          <a:lstStyle/>
          <a:p>
            <a:r>
              <a:rPr lang="en-US" dirty="0"/>
              <a:t>Once the optimal transport algorithm has converged in the forward pass, we fix the transport cost, multiply the cost matrix by the prompt embeddings and then perform regression and classification via two 1D CNN heads.</a:t>
            </a:r>
          </a:p>
        </p:txBody>
      </p:sp>
      <p:sp>
        <p:nvSpPr>
          <p:cNvPr id="4" name="Slide Number Placeholder 3">
            <a:extLst>
              <a:ext uri="{FF2B5EF4-FFF2-40B4-BE49-F238E27FC236}">
                <a16:creationId xmlns:a16="http://schemas.microsoft.com/office/drawing/2014/main" id="{E18E2179-860C-CAE6-1E47-A63A3D3AE5EA}"/>
              </a:ext>
            </a:extLst>
          </p:cNvPr>
          <p:cNvSpPr>
            <a:spLocks noGrp="1"/>
          </p:cNvSpPr>
          <p:nvPr>
            <p:ph type="sldNum" sz="quarter" idx="5"/>
          </p:nvPr>
        </p:nvSpPr>
        <p:spPr/>
        <p:txBody>
          <a:bodyPr/>
          <a:lstStyle/>
          <a:p>
            <a:pPr>
              <a:defRPr/>
            </a:pPr>
            <a:fld id="{B20FE0A2-34EE-413D-B87D-BE548BE2D9D5}" type="slidenum">
              <a:rPr lang="en-GB" altLang="en-US" smtClean="0"/>
              <a:pPr>
                <a:defRPr/>
              </a:pPr>
              <a:t>15</a:t>
            </a:fld>
            <a:endParaRPr lang="en-GB" altLang="en-US"/>
          </a:p>
        </p:txBody>
      </p:sp>
    </p:spTree>
    <p:extLst>
      <p:ext uri="{BB962C8B-B14F-4D97-AF65-F5344CB8AC3E}">
        <p14:creationId xmlns:p14="http://schemas.microsoft.com/office/powerpoint/2010/main" val="1075783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92150-269B-DAD2-5154-80651FE8AF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C74D1C-3CA7-2774-BF42-69F0A4C40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595F0-F378-21A5-654D-E907FAF5BDAF}"/>
              </a:ext>
            </a:extLst>
          </p:cNvPr>
          <p:cNvSpPr>
            <a:spLocks noGrp="1"/>
          </p:cNvSpPr>
          <p:nvPr>
            <p:ph type="body" idx="1"/>
          </p:nvPr>
        </p:nvSpPr>
        <p:spPr/>
        <p:txBody>
          <a:bodyPr/>
          <a:lstStyle/>
          <a:p>
            <a:r>
              <a:rPr lang="en-US" dirty="0"/>
              <a:t>In this figure we can see how the prompts (represented by </a:t>
            </a:r>
            <a:r>
              <a:rPr lang="en-US" dirty="0" err="1"/>
              <a:t>coloured</a:t>
            </a:r>
            <a:r>
              <a:rPr lang="en-US" dirty="0"/>
              <a:t> lines) are aligned with different features in the video. The green bars show where the model predicts the action of a ‘cricket shot’. Each prompt appears to specialize in different visual feature of the video such as the stadium, cricket green, and batting action. </a:t>
            </a:r>
          </a:p>
        </p:txBody>
      </p:sp>
      <p:sp>
        <p:nvSpPr>
          <p:cNvPr id="4" name="Slide Number Placeholder 3">
            <a:extLst>
              <a:ext uri="{FF2B5EF4-FFF2-40B4-BE49-F238E27FC236}">
                <a16:creationId xmlns:a16="http://schemas.microsoft.com/office/drawing/2014/main" id="{0DC3565E-0585-9877-2EE8-9FEF7A98494C}"/>
              </a:ext>
            </a:extLst>
          </p:cNvPr>
          <p:cNvSpPr>
            <a:spLocks noGrp="1"/>
          </p:cNvSpPr>
          <p:nvPr>
            <p:ph type="sldNum" sz="quarter" idx="5"/>
          </p:nvPr>
        </p:nvSpPr>
        <p:spPr/>
        <p:txBody>
          <a:bodyPr/>
          <a:lstStyle/>
          <a:p>
            <a:pPr>
              <a:defRPr/>
            </a:pPr>
            <a:fld id="{B20FE0A2-34EE-413D-B87D-BE548BE2D9D5}" type="slidenum">
              <a:rPr lang="en-GB" altLang="en-US" smtClean="0"/>
              <a:pPr>
                <a:defRPr/>
              </a:pPr>
              <a:t>16</a:t>
            </a:fld>
            <a:endParaRPr lang="en-GB" altLang="en-US"/>
          </a:p>
        </p:txBody>
      </p:sp>
    </p:spTree>
    <p:extLst>
      <p:ext uri="{BB962C8B-B14F-4D97-AF65-F5344CB8AC3E}">
        <p14:creationId xmlns:p14="http://schemas.microsoft.com/office/powerpoint/2010/main" val="195519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DF2CE-286B-CF56-9690-8F3541AAF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4A796-AC6D-C05A-022C-13198277D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221CB-BB54-9833-11CD-13EFE6F1C69D}"/>
              </a:ext>
            </a:extLst>
          </p:cNvPr>
          <p:cNvSpPr>
            <a:spLocks noGrp="1"/>
          </p:cNvSpPr>
          <p:nvPr>
            <p:ph type="body" idx="1"/>
          </p:nvPr>
        </p:nvSpPr>
        <p:spPr/>
        <p:txBody>
          <a:bodyPr/>
          <a:lstStyle/>
          <a:p>
            <a:r>
              <a:rPr lang="en-US" dirty="0"/>
              <a:t>One advantage of our method is that it does not require extensive meta-learning. Instead we can simple learn all prompt tokens at training time in an end-to-end setup. We show how our model performs better than existing approaches for few-shot TAL even with this harder 5-shot 20-way training setup. </a:t>
            </a:r>
          </a:p>
        </p:txBody>
      </p:sp>
      <p:sp>
        <p:nvSpPr>
          <p:cNvPr id="4" name="Slide Number Placeholder 3">
            <a:extLst>
              <a:ext uri="{FF2B5EF4-FFF2-40B4-BE49-F238E27FC236}">
                <a16:creationId xmlns:a16="http://schemas.microsoft.com/office/drawing/2014/main" id="{4EEC127F-74F3-9739-69F5-E8F74BC5D064}"/>
              </a:ext>
            </a:extLst>
          </p:cNvPr>
          <p:cNvSpPr>
            <a:spLocks noGrp="1"/>
          </p:cNvSpPr>
          <p:nvPr>
            <p:ph type="sldNum" sz="quarter" idx="5"/>
          </p:nvPr>
        </p:nvSpPr>
        <p:spPr/>
        <p:txBody>
          <a:bodyPr/>
          <a:lstStyle/>
          <a:p>
            <a:pPr>
              <a:defRPr/>
            </a:pPr>
            <a:fld id="{B20FE0A2-34EE-413D-B87D-BE548BE2D9D5}" type="slidenum">
              <a:rPr lang="en-GB" altLang="en-US" smtClean="0"/>
              <a:pPr>
                <a:defRPr/>
              </a:pPr>
              <a:t>17</a:t>
            </a:fld>
            <a:endParaRPr lang="en-GB" altLang="en-US"/>
          </a:p>
        </p:txBody>
      </p:sp>
    </p:spTree>
    <p:extLst>
      <p:ext uri="{BB962C8B-B14F-4D97-AF65-F5344CB8AC3E}">
        <p14:creationId xmlns:p14="http://schemas.microsoft.com/office/powerpoint/2010/main" val="3962835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17F1F-5280-ABA0-455C-897C7ABAF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EA12A-76AA-8984-D62D-6B8381801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F2ADA-C85F-9C18-95C9-04EB88514721}"/>
              </a:ext>
            </a:extLst>
          </p:cNvPr>
          <p:cNvSpPr>
            <a:spLocks noGrp="1"/>
          </p:cNvSpPr>
          <p:nvPr>
            <p:ph type="body" idx="1"/>
          </p:nvPr>
        </p:nvSpPr>
        <p:spPr/>
        <p:txBody>
          <a:bodyPr/>
          <a:lstStyle/>
          <a:p>
            <a:r>
              <a:rPr lang="en-US" dirty="0"/>
              <a:t>Our method is particularly effective at high Intersection over Union and scales well as we increase the number of training samples per a class as shown on the X axis.</a:t>
            </a:r>
          </a:p>
        </p:txBody>
      </p:sp>
      <p:sp>
        <p:nvSpPr>
          <p:cNvPr id="4" name="Slide Number Placeholder 3">
            <a:extLst>
              <a:ext uri="{FF2B5EF4-FFF2-40B4-BE49-F238E27FC236}">
                <a16:creationId xmlns:a16="http://schemas.microsoft.com/office/drawing/2014/main" id="{25A9B739-6FFB-1B48-38F2-9E405B0948C3}"/>
              </a:ext>
            </a:extLst>
          </p:cNvPr>
          <p:cNvSpPr>
            <a:spLocks noGrp="1"/>
          </p:cNvSpPr>
          <p:nvPr>
            <p:ph type="sldNum" sz="quarter" idx="5"/>
          </p:nvPr>
        </p:nvSpPr>
        <p:spPr/>
        <p:txBody>
          <a:bodyPr/>
          <a:lstStyle/>
          <a:p>
            <a:pPr>
              <a:defRPr/>
            </a:pPr>
            <a:fld id="{B20FE0A2-34EE-413D-B87D-BE548BE2D9D5}" type="slidenum">
              <a:rPr lang="en-GB" altLang="en-US" smtClean="0"/>
              <a:pPr>
                <a:defRPr/>
              </a:pPr>
              <a:t>18</a:t>
            </a:fld>
            <a:endParaRPr lang="en-GB" altLang="en-US"/>
          </a:p>
        </p:txBody>
      </p:sp>
    </p:spTree>
    <p:extLst>
      <p:ext uri="{BB962C8B-B14F-4D97-AF65-F5344CB8AC3E}">
        <p14:creationId xmlns:p14="http://schemas.microsoft.com/office/powerpoint/2010/main" val="4284046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840B7-29D2-479E-CBF2-446E19A73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47EDA-DCA4-6E97-76D7-525F88C254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CB46-4692-2153-EDA2-BEB756909DB0}"/>
              </a:ext>
            </a:extLst>
          </p:cNvPr>
          <p:cNvSpPr>
            <a:spLocks noGrp="1"/>
          </p:cNvSpPr>
          <p:nvPr>
            <p:ph type="body" idx="1"/>
          </p:nvPr>
        </p:nvSpPr>
        <p:spPr/>
        <p:txBody>
          <a:bodyPr/>
          <a:lstStyle/>
          <a:p>
            <a:r>
              <a:rPr lang="en-US" dirty="0"/>
              <a:t>The optimum number of learnable prompts per class is 6 and we find that 5 feature pyramid layers is optimum for capturing diverse features over multiple </a:t>
            </a:r>
            <a:r>
              <a:rPr lang="en-US" dirty="0" err="1"/>
              <a:t>resoutions</a:t>
            </a:r>
            <a:r>
              <a:rPr lang="en-US" dirty="0"/>
              <a:t>.</a:t>
            </a:r>
          </a:p>
        </p:txBody>
      </p:sp>
      <p:sp>
        <p:nvSpPr>
          <p:cNvPr id="4" name="Slide Number Placeholder 3">
            <a:extLst>
              <a:ext uri="{FF2B5EF4-FFF2-40B4-BE49-F238E27FC236}">
                <a16:creationId xmlns:a16="http://schemas.microsoft.com/office/drawing/2014/main" id="{716CD155-BDEA-404E-6BE9-3F57C89A599B}"/>
              </a:ext>
            </a:extLst>
          </p:cNvPr>
          <p:cNvSpPr>
            <a:spLocks noGrp="1"/>
          </p:cNvSpPr>
          <p:nvPr>
            <p:ph type="sldNum" sz="quarter" idx="5"/>
          </p:nvPr>
        </p:nvSpPr>
        <p:spPr/>
        <p:txBody>
          <a:bodyPr/>
          <a:lstStyle/>
          <a:p>
            <a:pPr>
              <a:defRPr/>
            </a:pPr>
            <a:fld id="{B20FE0A2-34EE-413D-B87D-BE548BE2D9D5}" type="slidenum">
              <a:rPr lang="en-GB" altLang="en-US" smtClean="0"/>
              <a:pPr>
                <a:defRPr/>
              </a:pPr>
              <a:t>19</a:t>
            </a:fld>
            <a:endParaRPr lang="en-GB" altLang="en-US"/>
          </a:p>
        </p:txBody>
      </p:sp>
    </p:spTree>
    <p:extLst>
      <p:ext uri="{BB962C8B-B14F-4D97-AF65-F5344CB8AC3E}">
        <p14:creationId xmlns:p14="http://schemas.microsoft.com/office/powerpoint/2010/main" val="380906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43EA7-8487-D421-966C-0372FC3F7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8D2DC-0843-FF21-B12D-4E8BD49FA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27086-CD5B-6CE6-A238-C36512FE6964}"/>
              </a:ext>
            </a:extLst>
          </p:cNvPr>
          <p:cNvSpPr>
            <a:spLocks noGrp="1"/>
          </p:cNvSpPr>
          <p:nvPr>
            <p:ph type="body" idx="1"/>
          </p:nvPr>
        </p:nvSpPr>
        <p:spPr/>
        <p:txBody>
          <a:bodyPr/>
          <a:lstStyle/>
          <a:p>
            <a:r>
              <a:rPr lang="en-US" dirty="0"/>
              <a:t>In Temporal action localization the objective is to locate the start and end points of actions in continuous videos. In the few-shot case, we only see a very limited number of examples of each action. </a:t>
            </a:r>
          </a:p>
        </p:txBody>
      </p:sp>
      <p:sp>
        <p:nvSpPr>
          <p:cNvPr id="4" name="Slide Number Placeholder 3">
            <a:extLst>
              <a:ext uri="{FF2B5EF4-FFF2-40B4-BE49-F238E27FC236}">
                <a16:creationId xmlns:a16="http://schemas.microsoft.com/office/drawing/2014/main" id="{A7A24DEE-B75B-B03A-F3A7-0E97D14BE44A}"/>
              </a:ext>
            </a:extLst>
          </p:cNvPr>
          <p:cNvSpPr>
            <a:spLocks noGrp="1"/>
          </p:cNvSpPr>
          <p:nvPr>
            <p:ph type="sldNum" sz="quarter" idx="5"/>
          </p:nvPr>
        </p:nvSpPr>
        <p:spPr/>
        <p:txBody>
          <a:bodyPr/>
          <a:lstStyle/>
          <a:p>
            <a:pPr>
              <a:defRPr/>
            </a:pPr>
            <a:fld id="{B20FE0A2-34EE-413D-B87D-BE548BE2D9D5}" type="slidenum">
              <a:rPr lang="en-GB" altLang="en-US" smtClean="0"/>
              <a:pPr>
                <a:defRPr/>
              </a:pPr>
              <a:t>2</a:t>
            </a:fld>
            <a:endParaRPr lang="en-GB" altLang="en-US"/>
          </a:p>
        </p:txBody>
      </p:sp>
    </p:spTree>
    <p:extLst>
      <p:ext uri="{BB962C8B-B14F-4D97-AF65-F5344CB8AC3E}">
        <p14:creationId xmlns:p14="http://schemas.microsoft.com/office/powerpoint/2010/main" val="1172473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37C66-D86B-9C43-BECC-78441CC6B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1328A-549A-034C-D020-81D999FD5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AC1D03-8D5A-95FC-CBF4-0D1E42E7B47D}"/>
              </a:ext>
            </a:extLst>
          </p:cNvPr>
          <p:cNvSpPr>
            <a:spLocks noGrp="1"/>
          </p:cNvSpPr>
          <p:nvPr>
            <p:ph type="body" idx="1"/>
          </p:nvPr>
        </p:nvSpPr>
        <p:spPr/>
        <p:txBody>
          <a:bodyPr/>
          <a:lstStyle/>
          <a:p>
            <a:r>
              <a:rPr lang="en-US" dirty="0"/>
              <a:t>Finally we show the effect of different visual encoders. It’s interesting to note that I3D performs better than CLIP even though we use the CLIP text encoder. This is enabled via the 1D projection layer shown in the methodology.</a:t>
            </a:r>
          </a:p>
        </p:txBody>
      </p:sp>
      <p:sp>
        <p:nvSpPr>
          <p:cNvPr id="4" name="Slide Number Placeholder 3">
            <a:extLst>
              <a:ext uri="{FF2B5EF4-FFF2-40B4-BE49-F238E27FC236}">
                <a16:creationId xmlns:a16="http://schemas.microsoft.com/office/drawing/2014/main" id="{4D50B066-0F01-F3BA-1D10-EAA523FFF28A}"/>
              </a:ext>
            </a:extLst>
          </p:cNvPr>
          <p:cNvSpPr>
            <a:spLocks noGrp="1"/>
          </p:cNvSpPr>
          <p:nvPr>
            <p:ph type="sldNum" sz="quarter" idx="5"/>
          </p:nvPr>
        </p:nvSpPr>
        <p:spPr/>
        <p:txBody>
          <a:bodyPr/>
          <a:lstStyle/>
          <a:p>
            <a:pPr>
              <a:defRPr/>
            </a:pPr>
            <a:fld id="{B20FE0A2-34EE-413D-B87D-BE548BE2D9D5}" type="slidenum">
              <a:rPr lang="en-GB" altLang="en-US" smtClean="0"/>
              <a:pPr>
                <a:defRPr/>
              </a:pPr>
              <a:t>20</a:t>
            </a:fld>
            <a:endParaRPr lang="en-GB" altLang="en-US"/>
          </a:p>
        </p:txBody>
      </p:sp>
    </p:spTree>
    <p:extLst>
      <p:ext uri="{BB962C8B-B14F-4D97-AF65-F5344CB8AC3E}">
        <p14:creationId xmlns:p14="http://schemas.microsoft.com/office/powerpoint/2010/main" val="3279200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1C2FC-E82D-EC19-FAB2-31785582E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3A423-88A3-48AC-4561-06E440735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CB3AC-C9F8-4FCA-E54D-803B8A425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2EEE9A-BC34-CFBF-204E-FFCC2D2650AE}"/>
              </a:ext>
            </a:extLst>
          </p:cNvPr>
          <p:cNvSpPr>
            <a:spLocks noGrp="1"/>
          </p:cNvSpPr>
          <p:nvPr>
            <p:ph type="sldNum" sz="quarter" idx="5"/>
          </p:nvPr>
        </p:nvSpPr>
        <p:spPr/>
        <p:txBody>
          <a:bodyPr/>
          <a:lstStyle/>
          <a:p>
            <a:pPr>
              <a:defRPr/>
            </a:pPr>
            <a:fld id="{B20FE0A2-34EE-413D-B87D-BE548BE2D9D5}" type="slidenum">
              <a:rPr lang="en-GB" altLang="en-US" smtClean="0"/>
              <a:pPr>
                <a:defRPr/>
              </a:pPr>
              <a:t>21</a:t>
            </a:fld>
            <a:endParaRPr lang="en-GB" altLang="en-US"/>
          </a:p>
        </p:txBody>
      </p:sp>
    </p:spTree>
    <p:extLst>
      <p:ext uri="{BB962C8B-B14F-4D97-AF65-F5344CB8AC3E}">
        <p14:creationId xmlns:p14="http://schemas.microsoft.com/office/powerpoint/2010/main" val="4043045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49C5C-571F-1029-54BD-865BC35F2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72097-F842-461F-97C8-9BD5DDDDE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6E0EF-446E-538C-6EAE-B2AF6B29E7BB}"/>
              </a:ext>
            </a:extLst>
          </p:cNvPr>
          <p:cNvSpPr>
            <a:spLocks noGrp="1"/>
          </p:cNvSpPr>
          <p:nvPr>
            <p:ph type="body" idx="1"/>
          </p:nvPr>
        </p:nvSpPr>
        <p:spPr/>
        <p:txBody>
          <a:bodyPr/>
          <a:lstStyle/>
          <a:p>
            <a:r>
              <a:rPr lang="en-US" dirty="0"/>
              <a:t>Thanks and please find us at the </a:t>
            </a:r>
            <a:r>
              <a:rPr lang="en-US"/>
              <a:t>poster session. </a:t>
            </a:r>
            <a:endParaRPr lang="en-US" dirty="0"/>
          </a:p>
        </p:txBody>
      </p:sp>
      <p:sp>
        <p:nvSpPr>
          <p:cNvPr id="4" name="Slide Number Placeholder 3">
            <a:extLst>
              <a:ext uri="{FF2B5EF4-FFF2-40B4-BE49-F238E27FC236}">
                <a16:creationId xmlns:a16="http://schemas.microsoft.com/office/drawing/2014/main" id="{78F1B1AA-111D-ABFC-C685-7B9081EABEB9}"/>
              </a:ext>
            </a:extLst>
          </p:cNvPr>
          <p:cNvSpPr>
            <a:spLocks noGrp="1"/>
          </p:cNvSpPr>
          <p:nvPr>
            <p:ph type="sldNum" sz="quarter" idx="5"/>
          </p:nvPr>
        </p:nvSpPr>
        <p:spPr/>
        <p:txBody>
          <a:bodyPr/>
          <a:lstStyle/>
          <a:p>
            <a:pPr>
              <a:defRPr/>
            </a:pPr>
            <a:fld id="{B20FE0A2-34EE-413D-B87D-BE548BE2D9D5}" type="slidenum">
              <a:rPr lang="en-GB" altLang="en-US" smtClean="0"/>
              <a:pPr>
                <a:defRPr/>
              </a:pPr>
              <a:t>22</a:t>
            </a:fld>
            <a:endParaRPr lang="en-GB" altLang="en-US"/>
          </a:p>
        </p:txBody>
      </p:sp>
    </p:spTree>
    <p:extLst>
      <p:ext uri="{BB962C8B-B14F-4D97-AF65-F5344CB8AC3E}">
        <p14:creationId xmlns:p14="http://schemas.microsoft.com/office/powerpoint/2010/main" val="3632204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E29AC-75C3-68A5-B7AB-E5E4E10048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B0374-6FB6-8D00-A081-1602B150D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697DF8-9FFA-0F2A-BD78-1C5E753F4439}"/>
              </a:ext>
            </a:extLst>
          </p:cNvPr>
          <p:cNvSpPr>
            <a:spLocks noGrp="1"/>
          </p:cNvSpPr>
          <p:nvPr>
            <p:ph type="body" idx="1"/>
          </p:nvPr>
        </p:nvSpPr>
        <p:spPr/>
        <p:txBody>
          <a:bodyPr/>
          <a:lstStyle/>
          <a:p>
            <a:r>
              <a:rPr lang="en-US" dirty="0"/>
              <a:t>In this presentation we will cover background to sign </a:t>
            </a:r>
            <a:r>
              <a:rPr lang="en-US" dirty="0" err="1"/>
              <a:t>langauge</a:t>
            </a:r>
            <a:r>
              <a:rPr lang="en-US" dirty="0"/>
              <a:t> and sign </a:t>
            </a:r>
            <a:r>
              <a:rPr lang="en-US" dirty="0" err="1"/>
              <a:t>langauge</a:t>
            </a:r>
            <a:r>
              <a:rPr lang="en-US" dirty="0"/>
              <a:t> computer vision research as well as the aims and objectives of this PhD.</a:t>
            </a:r>
          </a:p>
          <a:p>
            <a:endParaRPr lang="en-US" dirty="0"/>
          </a:p>
          <a:p>
            <a:r>
              <a:rPr lang="en-US" dirty="0"/>
              <a:t>Then we will discuss work undertaken in the first year to work towards these aims.</a:t>
            </a:r>
          </a:p>
          <a:p>
            <a:endParaRPr lang="en-US" dirty="0"/>
          </a:p>
          <a:p>
            <a:r>
              <a:rPr lang="en-US" dirty="0"/>
              <a:t>Then </a:t>
            </a:r>
            <a:r>
              <a:rPr lang="en-US" dirty="0" err="1"/>
              <a:t>condluction</a:t>
            </a:r>
            <a:r>
              <a:rPr lang="en-US" dirty="0"/>
              <a:t> the presentation and discussing future work and plans.</a:t>
            </a:r>
          </a:p>
        </p:txBody>
      </p:sp>
      <p:sp>
        <p:nvSpPr>
          <p:cNvPr id="4" name="Slide Number Placeholder 3">
            <a:extLst>
              <a:ext uri="{FF2B5EF4-FFF2-40B4-BE49-F238E27FC236}">
                <a16:creationId xmlns:a16="http://schemas.microsoft.com/office/drawing/2014/main" id="{2BCD3C13-BC3F-1CBD-CA1B-1BBD537AEADF}"/>
              </a:ext>
            </a:extLst>
          </p:cNvPr>
          <p:cNvSpPr>
            <a:spLocks noGrp="1"/>
          </p:cNvSpPr>
          <p:nvPr>
            <p:ph type="sldNum" sz="quarter" idx="5"/>
          </p:nvPr>
        </p:nvSpPr>
        <p:spPr/>
        <p:txBody>
          <a:bodyPr/>
          <a:lstStyle/>
          <a:p>
            <a:pPr>
              <a:defRPr/>
            </a:pPr>
            <a:fld id="{B20FE0A2-34EE-413D-B87D-BE548BE2D9D5}" type="slidenum">
              <a:rPr lang="en-GB" altLang="en-US" smtClean="0"/>
              <a:pPr>
                <a:defRPr/>
              </a:pPr>
              <a:t>23</a:t>
            </a:fld>
            <a:endParaRPr lang="en-GB" altLang="en-US"/>
          </a:p>
        </p:txBody>
      </p:sp>
    </p:spTree>
    <p:extLst>
      <p:ext uri="{BB962C8B-B14F-4D97-AF65-F5344CB8AC3E}">
        <p14:creationId xmlns:p14="http://schemas.microsoft.com/office/powerpoint/2010/main" val="15315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 approaches have previously used pre-trained CLIP models to find frames in the video which align with prompts describing the action. </a:t>
            </a:r>
            <a:br>
              <a:rPr lang="en-US" dirty="0"/>
            </a:br>
            <a:r>
              <a:rPr lang="en-US" dirty="0"/>
              <a:t>However, CLIP is not good at discriminating between spatial and temporal features in videos and as such does not provide discriminative boundaries. </a:t>
            </a:r>
          </a:p>
        </p:txBody>
      </p:sp>
      <p:sp>
        <p:nvSpPr>
          <p:cNvPr id="4" name="Slide Number Placeholder 3"/>
          <p:cNvSpPr>
            <a:spLocks noGrp="1"/>
          </p:cNvSpPr>
          <p:nvPr>
            <p:ph type="sldNum" sz="quarter" idx="5"/>
          </p:nvPr>
        </p:nvSpPr>
        <p:spPr/>
        <p:txBody>
          <a:bodyPr/>
          <a:lstStyle/>
          <a:p>
            <a:pPr>
              <a:defRPr/>
            </a:pPr>
            <a:fld id="{B20FE0A2-34EE-413D-B87D-BE548BE2D9D5}" type="slidenum">
              <a:rPr lang="en-GB" altLang="en-US" smtClean="0"/>
              <a:pPr>
                <a:defRPr/>
              </a:pPr>
              <a:t>3</a:t>
            </a:fld>
            <a:endParaRPr lang="en-GB" altLang="en-US"/>
          </a:p>
        </p:txBody>
      </p:sp>
    </p:spTree>
    <p:extLst>
      <p:ext uri="{BB962C8B-B14F-4D97-AF65-F5344CB8AC3E}">
        <p14:creationId xmlns:p14="http://schemas.microsoft.com/office/powerpoint/2010/main" val="339631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39163-2A63-28A5-EFCA-3C16A1B9D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5D25F-B031-DE64-91DF-6FA3DE57C8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35FC39-280D-ECF4-8E34-89211FFF087B}"/>
              </a:ext>
            </a:extLst>
          </p:cNvPr>
          <p:cNvSpPr>
            <a:spLocks noGrp="1"/>
          </p:cNvSpPr>
          <p:nvPr>
            <p:ph type="body" idx="1"/>
          </p:nvPr>
        </p:nvSpPr>
        <p:spPr/>
        <p:txBody>
          <a:bodyPr/>
          <a:lstStyle/>
          <a:p>
            <a:r>
              <a:rPr lang="en-US" dirty="0"/>
              <a:t>In the few-shot case, one approach is to add a learnable prompt token which learns salient features in the videos given the class label.</a:t>
            </a:r>
          </a:p>
        </p:txBody>
      </p:sp>
      <p:sp>
        <p:nvSpPr>
          <p:cNvPr id="4" name="Slide Number Placeholder 3">
            <a:extLst>
              <a:ext uri="{FF2B5EF4-FFF2-40B4-BE49-F238E27FC236}">
                <a16:creationId xmlns:a16="http://schemas.microsoft.com/office/drawing/2014/main" id="{B851981B-F85E-6AA0-CC50-51DB087359F3}"/>
              </a:ext>
            </a:extLst>
          </p:cNvPr>
          <p:cNvSpPr>
            <a:spLocks noGrp="1"/>
          </p:cNvSpPr>
          <p:nvPr>
            <p:ph type="sldNum" sz="quarter" idx="5"/>
          </p:nvPr>
        </p:nvSpPr>
        <p:spPr/>
        <p:txBody>
          <a:bodyPr/>
          <a:lstStyle/>
          <a:p>
            <a:pPr>
              <a:defRPr/>
            </a:pPr>
            <a:fld id="{B20FE0A2-34EE-413D-B87D-BE548BE2D9D5}" type="slidenum">
              <a:rPr lang="en-GB" altLang="en-US" smtClean="0"/>
              <a:pPr>
                <a:defRPr/>
              </a:pPr>
              <a:t>4</a:t>
            </a:fld>
            <a:endParaRPr lang="en-GB" altLang="en-US"/>
          </a:p>
        </p:txBody>
      </p:sp>
    </p:spTree>
    <p:extLst>
      <p:ext uri="{BB962C8B-B14F-4D97-AF65-F5344CB8AC3E}">
        <p14:creationId xmlns:p14="http://schemas.microsoft.com/office/powerpoint/2010/main" val="470432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44015-53AA-6063-1E93-4B66B7E2C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D9E39-2898-598C-B055-7C2969329A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5E8C6-E7A5-DE36-FD54-CE9C83B7402D}"/>
              </a:ext>
            </a:extLst>
          </p:cNvPr>
          <p:cNvSpPr>
            <a:spLocks noGrp="1"/>
          </p:cNvSpPr>
          <p:nvPr>
            <p:ph type="body" idx="1"/>
          </p:nvPr>
        </p:nvSpPr>
        <p:spPr/>
        <p:txBody>
          <a:bodyPr/>
          <a:lstStyle/>
          <a:p>
            <a:r>
              <a:rPr lang="en-US" dirty="0"/>
              <a:t>However, with only a few examples in few-shot learning, these prompts may learn the average of the salient embeddings which do not generalize to new contexts.</a:t>
            </a:r>
          </a:p>
        </p:txBody>
      </p:sp>
      <p:sp>
        <p:nvSpPr>
          <p:cNvPr id="4" name="Slide Number Placeholder 3">
            <a:extLst>
              <a:ext uri="{FF2B5EF4-FFF2-40B4-BE49-F238E27FC236}">
                <a16:creationId xmlns:a16="http://schemas.microsoft.com/office/drawing/2014/main" id="{C541958F-70C2-54CE-16FB-0C60E0C3B219}"/>
              </a:ext>
            </a:extLst>
          </p:cNvPr>
          <p:cNvSpPr>
            <a:spLocks noGrp="1"/>
          </p:cNvSpPr>
          <p:nvPr>
            <p:ph type="sldNum" sz="quarter" idx="5"/>
          </p:nvPr>
        </p:nvSpPr>
        <p:spPr/>
        <p:txBody>
          <a:bodyPr/>
          <a:lstStyle/>
          <a:p>
            <a:pPr>
              <a:defRPr/>
            </a:pPr>
            <a:fld id="{B20FE0A2-34EE-413D-B87D-BE548BE2D9D5}" type="slidenum">
              <a:rPr lang="en-GB" altLang="en-US" smtClean="0"/>
              <a:pPr>
                <a:defRPr/>
              </a:pPr>
              <a:t>5</a:t>
            </a:fld>
            <a:endParaRPr lang="en-GB" altLang="en-US"/>
          </a:p>
        </p:txBody>
      </p:sp>
    </p:spTree>
    <p:extLst>
      <p:ext uri="{BB962C8B-B14F-4D97-AF65-F5344CB8AC3E}">
        <p14:creationId xmlns:p14="http://schemas.microsoft.com/office/powerpoint/2010/main" val="415081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62B0-32DF-9251-AF09-ADB27450A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D24A24-686E-FB89-D052-E4657EA7A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A5112-97D4-7299-C228-561CEE5D7621}"/>
              </a:ext>
            </a:extLst>
          </p:cNvPr>
          <p:cNvSpPr>
            <a:spLocks noGrp="1"/>
          </p:cNvSpPr>
          <p:nvPr>
            <p:ph type="body" idx="1"/>
          </p:nvPr>
        </p:nvSpPr>
        <p:spPr/>
        <p:txBody>
          <a:bodyPr/>
          <a:lstStyle/>
          <a:p>
            <a:r>
              <a:rPr lang="en-US" dirty="0"/>
              <a:t>For example, if we learn the action boundaries of diving from cliff-diving videos with a single prompt. We will inevitably learn features such as the cliffs and sky that will not generalize to new environment.</a:t>
            </a:r>
          </a:p>
        </p:txBody>
      </p:sp>
      <p:sp>
        <p:nvSpPr>
          <p:cNvPr id="4" name="Slide Number Placeholder 3">
            <a:extLst>
              <a:ext uri="{FF2B5EF4-FFF2-40B4-BE49-F238E27FC236}">
                <a16:creationId xmlns:a16="http://schemas.microsoft.com/office/drawing/2014/main" id="{1BC912B4-9204-E1E3-3A15-8917362B6A71}"/>
              </a:ext>
            </a:extLst>
          </p:cNvPr>
          <p:cNvSpPr>
            <a:spLocks noGrp="1"/>
          </p:cNvSpPr>
          <p:nvPr>
            <p:ph type="sldNum" sz="quarter" idx="5"/>
          </p:nvPr>
        </p:nvSpPr>
        <p:spPr/>
        <p:txBody>
          <a:bodyPr/>
          <a:lstStyle/>
          <a:p>
            <a:pPr>
              <a:defRPr/>
            </a:pPr>
            <a:fld id="{B20FE0A2-34EE-413D-B87D-BE548BE2D9D5}" type="slidenum">
              <a:rPr lang="en-GB" altLang="en-US" smtClean="0"/>
              <a:pPr>
                <a:defRPr/>
              </a:pPr>
              <a:t>6</a:t>
            </a:fld>
            <a:endParaRPr lang="en-GB" altLang="en-US"/>
          </a:p>
        </p:txBody>
      </p:sp>
    </p:spTree>
    <p:extLst>
      <p:ext uri="{BB962C8B-B14F-4D97-AF65-F5344CB8AC3E}">
        <p14:creationId xmlns:p14="http://schemas.microsoft.com/office/powerpoint/2010/main" val="923658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82D05-9C3F-6D10-A82E-FCD89492D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8A4DB-FA2C-6771-5CC4-B2B70D4FEE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BC96A-82DB-19EC-A3B9-7A0FD03B5D9B}"/>
              </a:ext>
            </a:extLst>
          </p:cNvPr>
          <p:cNvSpPr>
            <a:spLocks noGrp="1"/>
          </p:cNvSpPr>
          <p:nvPr>
            <p:ph type="body" idx="1"/>
          </p:nvPr>
        </p:nvSpPr>
        <p:spPr/>
        <p:txBody>
          <a:bodyPr/>
          <a:lstStyle/>
          <a:p>
            <a:r>
              <a:rPr lang="en-US" dirty="0"/>
              <a:t>At test time when faces with diving in an Olympic swimming pool, these features are no-longer discriminative.</a:t>
            </a:r>
          </a:p>
        </p:txBody>
      </p:sp>
      <p:sp>
        <p:nvSpPr>
          <p:cNvPr id="4" name="Slide Number Placeholder 3">
            <a:extLst>
              <a:ext uri="{FF2B5EF4-FFF2-40B4-BE49-F238E27FC236}">
                <a16:creationId xmlns:a16="http://schemas.microsoft.com/office/drawing/2014/main" id="{8E571B07-252E-C0BE-7452-4D68C577247B}"/>
              </a:ext>
            </a:extLst>
          </p:cNvPr>
          <p:cNvSpPr>
            <a:spLocks noGrp="1"/>
          </p:cNvSpPr>
          <p:nvPr>
            <p:ph type="sldNum" sz="quarter" idx="5"/>
          </p:nvPr>
        </p:nvSpPr>
        <p:spPr/>
        <p:txBody>
          <a:bodyPr/>
          <a:lstStyle/>
          <a:p>
            <a:pPr>
              <a:defRPr/>
            </a:pPr>
            <a:fld id="{B20FE0A2-34EE-413D-B87D-BE548BE2D9D5}" type="slidenum">
              <a:rPr lang="en-GB" altLang="en-US" smtClean="0"/>
              <a:pPr>
                <a:defRPr/>
              </a:pPr>
              <a:t>7</a:t>
            </a:fld>
            <a:endParaRPr lang="en-GB" altLang="en-US"/>
          </a:p>
        </p:txBody>
      </p:sp>
    </p:spTree>
    <p:extLst>
      <p:ext uri="{BB962C8B-B14F-4D97-AF65-F5344CB8AC3E}">
        <p14:creationId xmlns:p14="http://schemas.microsoft.com/office/powerpoint/2010/main" val="3185240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30C90-0DDC-42C5-B26D-D9D43DA5E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AEB0A-7046-1629-B0F2-EE070E487B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39627D-1A48-1A88-2458-C851144B1EF5}"/>
              </a:ext>
            </a:extLst>
          </p:cNvPr>
          <p:cNvSpPr>
            <a:spLocks noGrp="1"/>
          </p:cNvSpPr>
          <p:nvPr>
            <p:ph type="body" idx="1"/>
          </p:nvPr>
        </p:nvSpPr>
        <p:spPr/>
        <p:txBody>
          <a:bodyPr/>
          <a:lstStyle/>
          <a:p>
            <a:r>
              <a:rPr lang="en-US" dirty="0"/>
              <a:t>Our solution is to learn multiple prompts for each class which can learn both contexts and sub-actions from a few-samples of the activity that generalize to novel test instances.</a:t>
            </a:r>
          </a:p>
        </p:txBody>
      </p:sp>
      <p:sp>
        <p:nvSpPr>
          <p:cNvPr id="4" name="Slide Number Placeholder 3">
            <a:extLst>
              <a:ext uri="{FF2B5EF4-FFF2-40B4-BE49-F238E27FC236}">
                <a16:creationId xmlns:a16="http://schemas.microsoft.com/office/drawing/2014/main" id="{3C0766DF-B30C-91BE-E391-2BF72577C822}"/>
              </a:ext>
            </a:extLst>
          </p:cNvPr>
          <p:cNvSpPr>
            <a:spLocks noGrp="1"/>
          </p:cNvSpPr>
          <p:nvPr>
            <p:ph type="sldNum" sz="quarter" idx="5"/>
          </p:nvPr>
        </p:nvSpPr>
        <p:spPr/>
        <p:txBody>
          <a:bodyPr/>
          <a:lstStyle/>
          <a:p>
            <a:pPr>
              <a:defRPr/>
            </a:pPr>
            <a:fld id="{B20FE0A2-34EE-413D-B87D-BE548BE2D9D5}" type="slidenum">
              <a:rPr lang="en-GB" altLang="en-US" smtClean="0"/>
              <a:pPr>
                <a:defRPr/>
              </a:pPr>
              <a:t>8</a:t>
            </a:fld>
            <a:endParaRPr lang="en-GB" altLang="en-US"/>
          </a:p>
        </p:txBody>
      </p:sp>
    </p:spTree>
    <p:extLst>
      <p:ext uri="{BB962C8B-B14F-4D97-AF65-F5344CB8AC3E}">
        <p14:creationId xmlns:p14="http://schemas.microsoft.com/office/powerpoint/2010/main" val="2474887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9F1AA-8A1E-28CC-E85C-5634735A7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55185-4640-B5C4-14B2-4B0921D40A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FB5AB-C4D4-ED67-D0D7-B03285A299BA}"/>
              </a:ext>
            </a:extLst>
          </p:cNvPr>
          <p:cNvSpPr>
            <a:spLocks noGrp="1"/>
          </p:cNvSpPr>
          <p:nvPr>
            <p:ph type="body" idx="1"/>
          </p:nvPr>
        </p:nvSpPr>
        <p:spPr/>
        <p:txBody>
          <a:bodyPr/>
          <a:lstStyle/>
          <a:p>
            <a:r>
              <a:rPr lang="en-US" dirty="0"/>
              <a:t>However, how do we learn these features and ensure that they do not simply regress to the mean of the visual features like the single prompt example.</a:t>
            </a:r>
          </a:p>
        </p:txBody>
      </p:sp>
      <p:sp>
        <p:nvSpPr>
          <p:cNvPr id="4" name="Slide Number Placeholder 3">
            <a:extLst>
              <a:ext uri="{FF2B5EF4-FFF2-40B4-BE49-F238E27FC236}">
                <a16:creationId xmlns:a16="http://schemas.microsoft.com/office/drawing/2014/main" id="{C751C045-30D4-75DD-D734-DF51424B299D}"/>
              </a:ext>
            </a:extLst>
          </p:cNvPr>
          <p:cNvSpPr>
            <a:spLocks noGrp="1"/>
          </p:cNvSpPr>
          <p:nvPr>
            <p:ph type="sldNum" sz="quarter" idx="5"/>
          </p:nvPr>
        </p:nvSpPr>
        <p:spPr/>
        <p:txBody>
          <a:bodyPr/>
          <a:lstStyle/>
          <a:p>
            <a:pPr>
              <a:defRPr/>
            </a:pPr>
            <a:fld id="{B20FE0A2-34EE-413D-B87D-BE548BE2D9D5}" type="slidenum">
              <a:rPr lang="en-GB" altLang="en-US" smtClean="0"/>
              <a:pPr>
                <a:defRPr/>
              </a:pPr>
              <a:t>9</a:t>
            </a:fld>
            <a:endParaRPr lang="en-GB" altLang="en-US"/>
          </a:p>
        </p:txBody>
      </p:sp>
    </p:spTree>
    <p:extLst>
      <p:ext uri="{BB962C8B-B14F-4D97-AF65-F5344CB8AC3E}">
        <p14:creationId xmlns:p14="http://schemas.microsoft.com/office/powerpoint/2010/main" val="2647259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hort mosaic (#CVSSP)">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682240"/>
          </a:xfrm>
          <a:prstGeom prst="rect">
            <a:avLst/>
          </a:prstGeom>
        </p:spPr>
      </p:pic>
      <p:sp>
        <p:nvSpPr>
          <p:cNvPr id="8"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600768" y="3048944"/>
            <a:ext cx="6205096" cy="1808824"/>
          </a:xfrm>
        </p:spPr>
        <p:txBody>
          <a:bodyPr anchor="b"/>
          <a:lstStyle>
            <a:lvl1pPr marL="0" indent="0">
              <a:lnSpc>
                <a:spcPct val="100000"/>
              </a:lnSpc>
              <a:buNone/>
              <a:defRPr sz="3733" b="0" baseline="0">
                <a:solidFill>
                  <a:schemeClr val="tx1"/>
                </a:solidFill>
                <a:latin typeface="+mj-lt"/>
              </a:defRPr>
            </a:lvl1pPr>
          </a:lstStyle>
          <a:p>
            <a:r>
              <a:rPr lang="en-US" b="0" dirty="0"/>
              <a:t>– </a:t>
            </a:r>
            <a:r>
              <a:rPr lang="en-US" dirty="0"/>
              <a:t>Type here 28p</a:t>
            </a:r>
            <a:endParaRPr lang="en-GB" dirty="0"/>
          </a:p>
        </p:txBody>
      </p:sp>
      <p:sp>
        <p:nvSpPr>
          <p:cNvPr id="13"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00769" y="5948397"/>
            <a:ext cx="6214961" cy="316831"/>
          </a:xfrm>
        </p:spPr>
        <p:txBody>
          <a:bodyPr/>
          <a:lstStyle>
            <a:lvl1pPr marL="0" indent="0">
              <a:spcAft>
                <a:spcPts val="533"/>
              </a:spcAft>
              <a:buNone/>
              <a:defRPr sz="1600" b="0" baseline="0">
                <a:solidFill>
                  <a:schemeClr val="tx1"/>
                </a:solidFill>
              </a:defRPr>
            </a:lvl1pPr>
          </a:lstStyle>
          <a:p>
            <a:pPr lvl="0"/>
            <a:r>
              <a:rPr lang="en-US" b="0" dirty="0"/>
              <a:t>– </a:t>
            </a:r>
            <a:r>
              <a:rPr lang="en-US" dirty="0"/>
              <a:t>Type here 12p</a:t>
            </a:r>
            <a:endParaRPr lang="en-GB" dirty="0"/>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568541" y="5839356"/>
            <a:ext cx="3020539" cy="452273"/>
          </a:xfrm>
          <a:prstGeom prst="rect">
            <a:avLst/>
          </a:prstGeom>
        </p:spPr>
      </p:pic>
      <p:sp>
        <p:nvSpPr>
          <p:cNvPr id="16" name="Text Placeholder 25">
            <a:extLst>
              <a:ext uri="{FF2B5EF4-FFF2-40B4-BE49-F238E27FC236}">
                <a16:creationId xmlns:a16="http://schemas.microsoft.com/office/drawing/2014/main" id="{6BC44F65-A5E1-43D9-8A27-DDAA2656BC76}"/>
              </a:ext>
            </a:extLst>
          </p:cNvPr>
          <p:cNvSpPr>
            <a:spLocks noGrp="1"/>
          </p:cNvSpPr>
          <p:nvPr>
            <p:ph type="body" sz="quarter" idx="12" hasCustomPrompt="1"/>
          </p:nvPr>
        </p:nvSpPr>
        <p:spPr>
          <a:xfrm>
            <a:off x="600769" y="5003613"/>
            <a:ext cx="6214961" cy="825836"/>
          </a:xfrm>
        </p:spPr>
        <p:txBody>
          <a:bodyPr/>
          <a:lstStyle>
            <a:lvl1pPr marL="0" indent="0">
              <a:spcAft>
                <a:spcPts val="533"/>
              </a:spcAft>
              <a:buNone/>
              <a:defRPr sz="2133" b="0" baseline="0">
                <a:solidFill>
                  <a:schemeClr val="tx1"/>
                </a:solidFill>
              </a:defRPr>
            </a:lvl1pPr>
          </a:lstStyle>
          <a:p>
            <a:pPr lvl="0"/>
            <a:r>
              <a:rPr lang="en-US" b="0" dirty="0"/>
              <a:t>– </a:t>
            </a:r>
            <a:r>
              <a:rPr lang="en-US" dirty="0"/>
              <a:t>Type here 16p</a:t>
            </a:r>
            <a:endParaRPr lang="en-GB" dirty="0"/>
          </a:p>
        </p:txBody>
      </p:sp>
      <p:sp>
        <p:nvSpPr>
          <p:cNvPr id="2" name="TextBox 1"/>
          <p:cNvSpPr txBox="1"/>
          <p:nvPr userDrawn="1"/>
        </p:nvSpPr>
        <p:spPr>
          <a:xfrm>
            <a:off x="-1706880" y="4072128"/>
            <a:ext cx="1219200" cy="1219200"/>
          </a:xfrm>
          <a:prstGeom prst="rect">
            <a:avLst/>
          </a:prstGeom>
          <a:noFill/>
        </p:spPr>
        <p:txBody>
          <a:bodyPr wrap="none" lIns="0" tIns="0" rIns="0" bIns="0" rtlCol="0">
            <a:noAutofit/>
          </a:bodyPr>
          <a:lstStyle/>
          <a:p>
            <a:pPr marL="0" marR="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2133" b="0" i="0" u="none" strike="noStrike" kern="1200" cap="none" spc="0" normalizeH="0" baseline="0" noProof="0" dirty="0">
              <a:ln>
                <a:noFill/>
              </a:ln>
              <a:solidFill>
                <a:prstClr val="black"/>
              </a:solidFill>
              <a:effectLst/>
              <a:uLnTx/>
              <a:uFillTx/>
              <a:latin typeface="+mn-lt"/>
              <a:ea typeface="+mn-ea"/>
              <a:cs typeface="+mn-cs"/>
            </a:endParaRPr>
          </a:p>
        </p:txBody>
      </p:sp>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1093970" y="1740498"/>
            <a:ext cx="9908567" cy="1920969"/>
          </a:xfrm>
        </p:spPr>
        <p:txBody>
          <a:bodyPr bIns="180000" anchor="b"/>
          <a:lstStyle>
            <a:lvl1pPr marL="0" indent="0">
              <a:lnSpc>
                <a:spcPct val="100000"/>
              </a:lnSpc>
              <a:buNone/>
              <a:defRPr sz="4800" b="0">
                <a:solidFill>
                  <a:schemeClr val="tx1"/>
                </a:solidFill>
                <a:latin typeface="+mj-lt"/>
              </a:defRPr>
            </a:lvl1pPr>
          </a:lstStyle>
          <a:p>
            <a:pPr lvl="0"/>
            <a:r>
              <a:rPr lang="en-US" b="0" i="0" dirty="0">
                <a:solidFill>
                  <a:srgbClr val="4D5156"/>
                </a:solidFill>
                <a:effectLst/>
                <a:latin typeface="arial" charset="0"/>
              </a:rPr>
              <a:t>—</a:t>
            </a:r>
            <a:r>
              <a:rPr lang="en-US" dirty="0"/>
              <a:t> Type here 36p</a:t>
            </a:r>
            <a:endParaRPr lang="en-GB" dirty="0"/>
          </a:p>
        </p:txBody>
      </p:sp>
      <p:sp>
        <p:nvSpPr>
          <p:cNvPr id="11"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1094019" y="3663083"/>
            <a:ext cx="9908567" cy="1055076"/>
          </a:xfrm>
        </p:spPr>
        <p:txBody>
          <a:bodyPr/>
          <a:lstStyle>
            <a:lvl1pPr marL="0" indent="0">
              <a:spcAft>
                <a:spcPts val="533"/>
              </a:spcAft>
              <a:buNone/>
              <a:defRPr lang="en-US" b="0" i="0" u="none" strike="noStrike" smtClean="0">
                <a:solidFill>
                  <a:schemeClr val="tx1"/>
                </a:solidFill>
                <a:effectLst/>
              </a:defRPr>
            </a:lvl1pPr>
          </a:lstStyle>
          <a:p>
            <a:pPr lvl="0"/>
            <a:r>
              <a:rPr lang="en-US" b="0" i="0" dirty="0">
                <a:solidFill>
                  <a:srgbClr val="4D5156"/>
                </a:solidFill>
                <a:effectLst/>
                <a:latin typeface="arial" charset="0"/>
              </a:rPr>
              <a:t>—</a:t>
            </a:r>
            <a:r>
              <a:rPr lang="en-US" dirty="0"/>
              <a:t> Type here 20p</a:t>
            </a:r>
            <a:endParaRPr lang="en-GB"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402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ullet point ">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575734" y="944703"/>
            <a:ext cx="7526865" cy="3840000"/>
          </a:xfrm>
        </p:spPr>
        <p:txBody>
          <a:bodyPr/>
          <a:lstStyle>
            <a:lvl1pPr marL="383990" indent="-383990">
              <a:buFont typeface="Arial" panose="020B0604020202020204" pitchFamily="34" charset="0"/>
              <a:buChar char="–"/>
              <a:defRPr sz="2667">
                <a:solidFill>
                  <a:schemeClr val="tx1"/>
                </a:solidFill>
              </a:defRPr>
            </a:lvl1pPr>
            <a:lvl2pPr>
              <a:defRPr sz="2400"/>
            </a:lvl2pPr>
            <a:lvl3pPr>
              <a:defRPr sz="2400"/>
            </a:lvl3pPr>
            <a:lvl4pPr>
              <a:defRPr sz="2400"/>
            </a:lvl4pPr>
            <a:lvl5pPr>
              <a:defRPr sz="2400"/>
            </a:lvl5pPr>
          </a:lstStyle>
          <a:p>
            <a:pPr lvl="0"/>
            <a:r>
              <a:rPr lang="en-GB" dirty="0"/>
              <a:t>4 to 6 bullet points</a:t>
            </a:r>
          </a:p>
        </p:txBody>
      </p:sp>
      <p:sp>
        <p:nvSpPr>
          <p:cNvPr id="6"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4" y="148682"/>
            <a:ext cx="11040535"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ullet point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5318D92-7125-4A8E-9F23-CCE84E4A66EE}"/>
              </a:ext>
            </a:extLst>
          </p:cNvPr>
          <p:cNvSpPr>
            <a:spLocks noGrp="1"/>
          </p:cNvSpPr>
          <p:nvPr>
            <p:ph type="body" sz="quarter" idx="14" hasCustomPrompt="1"/>
          </p:nvPr>
        </p:nvSpPr>
        <p:spPr>
          <a:xfrm>
            <a:off x="575736" y="1920947"/>
            <a:ext cx="7526865" cy="3860797"/>
          </a:xfrm>
        </p:spPr>
        <p:txBody>
          <a:bodyPr numCol="2"/>
          <a:lstStyle>
            <a:lvl1pPr marL="390525" indent="-390525">
              <a:buFont typeface="Arial" panose="020B0604020202020204" pitchFamily="34" charset="0"/>
              <a:buChar char="–"/>
              <a:tabLst/>
              <a:defRPr sz="2667">
                <a:solidFill>
                  <a:schemeClr val="tx1"/>
                </a:solidFill>
              </a:defRPr>
            </a:lvl1pPr>
            <a:lvl2pPr marL="342900" indent="-342900">
              <a:buFont typeface="Arial" panose="020B0604020202020204" pitchFamily="34" charset="0"/>
              <a:buChar char="•"/>
              <a:defRPr sz="2400"/>
            </a:lvl2pPr>
            <a:lvl3pPr marL="575719" indent="-334425">
              <a:buSzPct val="80000"/>
              <a:buFont typeface="Wingdings" pitchFamily="2" charset="2"/>
              <a:buChar char="§"/>
              <a:defRPr sz="2400"/>
            </a:lvl3pPr>
            <a:lvl4pPr>
              <a:defRPr sz="2400"/>
            </a:lvl4pPr>
            <a:lvl5pPr>
              <a:defRPr sz="2400"/>
            </a:lvl5pPr>
          </a:lstStyle>
          <a:p>
            <a:pPr lvl="1"/>
            <a:r>
              <a:rPr lang="en-GB" dirty="0"/>
              <a:t>4 to 6 bullet points</a:t>
            </a:r>
          </a:p>
          <a:p>
            <a:pPr lvl="2"/>
            <a:r>
              <a:rPr lang="en-GB" dirty="0"/>
              <a:t>Subpoint</a:t>
            </a:r>
          </a:p>
          <a:p>
            <a:pPr lvl="1"/>
            <a:endParaRPr lang="en-GB" dirty="0"/>
          </a:p>
        </p:txBody>
      </p:sp>
      <p:sp>
        <p:nvSpPr>
          <p:cNvPr id="7"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5" y="535045"/>
            <a:ext cx="11040535" cy="852448"/>
          </a:xfrm>
        </p:spPr>
        <p:txBody>
          <a:bodyPr anchor="t"/>
          <a:lstStyle>
            <a:lvl1pPr marL="0" indent="0">
              <a:lnSpc>
                <a:spcPct val="100000"/>
              </a:lnSpc>
              <a:buNone/>
              <a:defRPr sz="3733" b="0" baseline="0">
                <a:solidFill>
                  <a:schemeClr val="tx1"/>
                </a:solidFill>
                <a:latin typeface="+mj-lt"/>
              </a:defRPr>
            </a:lvl1pPr>
          </a:lstStyle>
          <a:p>
            <a:r>
              <a:rPr lang="en-US" b="0" dirty="0"/>
              <a:t>Title</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
        <p:nvSpPr>
          <p:cNvPr id="2" name="TextBox 1">
            <a:extLst>
              <a:ext uri="{FF2B5EF4-FFF2-40B4-BE49-F238E27FC236}">
                <a16:creationId xmlns:a16="http://schemas.microsoft.com/office/drawing/2014/main" id="{77BAADEF-35E7-5387-5354-F07EA527C1C5}"/>
              </a:ext>
            </a:extLst>
          </p:cNvPr>
          <p:cNvSpPr txBox="1"/>
          <p:nvPr userDrawn="1"/>
        </p:nvSpPr>
        <p:spPr>
          <a:xfrm>
            <a:off x="4005943" y="2336800"/>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extLst>
      <p:ext uri="{BB962C8B-B14F-4D97-AF65-F5344CB8AC3E}">
        <p14:creationId xmlns:p14="http://schemas.microsoft.com/office/powerpoint/2010/main" val="386212523"/>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righ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018247D9-5503-486A-97BE-69C90ACD679B}"/>
              </a:ext>
            </a:extLst>
          </p:cNvPr>
          <p:cNvSpPr>
            <a:spLocks noGrp="1"/>
          </p:cNvSpPr>
          <p:nvPr>
            <p:ph type="body" sz="quarter" idx="12" hasCustomPrompt="1"/>
          </p:nvPr>
        </p:nvSpPr>
        <p:spPr>
          <a:xfrm>
            <a:off x="575734" y="1416870"/>
            <a:ext cx="5228165" cy="4023349"/>
          </a:xfrm>
        </p:spPr>
        <p:txBody>
          <a:bodyPr/>
          <a:lstStyle>
            <a:lvl1pPr marL="383990" indent="-383990">
              <a:buFont typeface="Arial" panose="020B0604020202020204" pitchFamily="34" charset="0"/>
              <a:buChar char="–"/>
              <a:defRPr sz="2133" b="0">
                <a:solidFill>
                  <a:schemeClr val="tx1"/>
                </a:solidFill>
              </a:defRPr>
            </a:lvl1pPr>
          </a:lstStyle>
          <a:p>
            <a:pPr lvl="0"/>
            <a:r>
              <a:rPr lang="en-US" dirty="0"/>
              <a:t>4 to 6 bullet points</a:t>
            </a:r>
            <a:endParaRPr lang="en-GB" dirty="0"/>
          </a:p>
        </p:txBody>
      </p:sp>
      <p:sp>
        <p:nvSpPr>
          <p:cNvPr id="10"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6323945" y="604643"/>
            <a:ext cx="5858107" cy="4832423"/>
          </a:xfrm>
        </p:spPr>
        <p:txBody>
          <a:bodyPr/>
          <a:lstStyle>
            <a:lvl1pPr marL="0" indent="0">
              <a:buNone/>
              <a:defRPr b="0">
                <a:solidFill>
                  <a:schemeClr val="tx1"/>
                </a:solidFill>
              </a:defRPr>
            </a:lvl1pPr>
          </a:lstStyle>
          <a:p>
            <a:r>
              <a:rPr lang="en-GB" dirty="0"/>
              <a:t>Click icon to add picture</a:t>
            </a:r>
          </a:p>
        </p:txBody>
      </p:sp>
      <p:sp>
        <p:nvSpPr>
          <p:cNvPr id="1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4907" y="600591"/>
            <a:ext cx="5233672" cy="634381"/>
          </a:xfrm>
        </p:spPr>
        <p:txBody>
          <a:bodyPr anchor="t"/>
          <a:lstStyle>
            <a:lvl1pPr marL="0" indent="0">
              <a:lnSpc>
                <a:spcPct val="100000"/>
              </a:lnSpc>
              <a:buNone/>
              <a:defRPr sz="3200" b="0" baseline="0">
                <a:solidFill>
                  <a:schemeClr val="tx1"/>
                </a:solidFill>
                <a:latin typeface="+mj-lt"/>
              </a:defRPr>
            </a:lvl1pPr>
          </a:lstStyle>
          <a:p>
            <a:r>
              <a:rPr lang="en-US" b="0" dirty="0"/>
              <a:t>Title</a:t>
            </a:r>
            <a:endParaRPr lang="en-GB"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3588053609"/>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3659" userDrawn="1">
          <p15:clr>
            <a:srgbClr val="FBAE40"/>
          </p15:clr>
        </p15:guide>
        <p15:guide id="6" pos="731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ullets, image right">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575735" y="910584"/>
            <a:ext cx="5228165" cy="4880613"/>
          </a:xfrm>
        </p:spPr>
        <p:txBody>
          <a:bodyPr/>
          <a:lstStyle>
            <a:lvl1pPr marL="383990" indent="-383990">
              <a:buFont typeface="Arial" panose="020B0604020202020204" pitchFamily="34" charset="0"/>
              <a:buChar char="–"/>
              <a:defRPr sz="2667">
                <a:solidFill>
                  <a:schemeClr val="tx1"/>
                </a:solidFill>
              </a:defRPr>
            </a:lvl1pPr>
            <a:lvl2pPr>
              <a:defRPr sz="2400"/>
            </a:lvl2pPr>
            <a:lvl3pPr>
              <a:defRPr sz="2400"/>
            </a:lvl3pPr>
            <a:lvl4pPr>
              <a:defRPr sz="2400"/>
            </a:lvl4pPr>
            <a:lvl5pPr>
              <a:defRPr sz="2400"/>
            </a:lvl5pPr>
          </a:lstStyle>
          <a:p>
            <a:pPr lvl="0"/>
            <a:r>
              <a:rPr lang="en-GB" dirty="0"/>
              <a:t>4 to 6 bullet points</a:t>
            </a:r>
          </a:p>
        </p:txBody>
      </p:sp>
      <p:sp>
        <p:nvSpPr>
          <p:cNvPr id="7"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6323945" y="936878"/>
            <a:ext cx="5858107" cy="4841932"/>
          </a:xfrm>
        </p:spPr>
        <p:txBody>
          <a:bodyPr/>
          <a:lstStyle>
            <a:lvl1pPr marL="0" indent="0">
              <a:buNone/>
              <a:defRPr b="0">
                <a:solidFill>
                  <a:schemeClr val="tx1"/>
                </a:solidFill>
              </a:defRPr>
            </a:lvl1pPr>
          </a:lstStyle>
          <a:p>
            <a:r>
              <a:rPr lang="en-GB" dirty="0"/>
              <a:t>Click icon to add picture</a:t>
            </a:r>
          </a:p>
        </p:txBody>
      </p:sp>
      <p:sp>
        <p:nvSpPr>
          <p:cNvPr id="10"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7" y="148682"/>
            <a:ext cx="11040532"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1690686073"/>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3659" userDrawn="1">
          <p15:clr>
            <a:srgbClr val="FBAE40"/>
          </p15:clr>
        </p15:guide>
        <p15:guide id="6" pos="731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eading, bullets, image left">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604373"/>
            <a:ext cx="5858107" cy="4841932"/>
          </a:xfrm>
        </p:spPr>
        <p:txBody>
          <a:bodyPr/>
          <a:lstStyle>
            <a:lvl1pPr marL="0" indent="0">
              <a:buNone/>
              <a:defRPr b="0">
                <a:solidFill>
                  <a:schemeClr val="tx1"/>
                </a:solidFill>
              </a:defRPr>
            </a:lvl1pPr>
          </a:lstStyle>
          <a:p>
            <a:r>
              <a:rPr lang="en-GB" dirty="0"/>
              <a:t>Click icon to add picture</a:t>
            </a:r>
          </a:p>
        </p:txBody>
      </p:sp>
      <p:sp>
        <p:nvSpPr>
          <p:cNvPr id="9" name="Text Placeholder 25">
            <a:extLst>
              <a:ext uri="{FF2B5EF4-FFF2-40B4-BE49-F238E27FC236}">
                <a16:creationId xmlns:a16="http://schemas.microsoft.com/office/drawing/2014/main" id="{FA79611A-8145-4287-999D-C17E624B80A5}"/>
              </a:ext>
            </a:extLst>
          </p:cNvPr>
          <p:cNvSpPr>
            <a:spLocks noGrp="1"/>
          </p:cNvSpPr>
          <p:nvPr>
            <p:ph type="body" sz="quarter" idx="12" hasCustomPrompt="1"/>
          </p:nvPr>
        </p:nvSpPr>
        <p:spPr>
          <a:xfrm>
            <a:off x="6388101" y="1393803"/>
            <a:ext cx="5228167" cy="4064891"/>
          </a:xfrm>
        </p:spPr>
        <p:txBody>
          <a:bodyPr/>
          <a:lstStyle>
            <a:lvl1pPr marL="383990" indent="-383990">
              <a:buFont typeface="Arial" panose="020B0604020202020204" pitchFamily="34" charset="0"/>
              <a:buChar char="–"/>
              <a:defRPr sz="2133" b="0">
                <a:solidFill>
                  <a:schemeClr val="tx1"/>
                </a:solidFill>
              </a:defRPr>
            </a:lvl1pPr>
          </a:lstStyle>
          <a:p>
            <a:pPr lvl="0"/>
            <a:r>
              <a:rPr lang="en-US" dirty="0"/>
              <a:t>4 to 6 bullet points</a:t>
            </a:r>
            <a:endParaRPr lang="en-GB" dirty="0"/>
          </a:p>
        </p:txBody>
      </p:sp>
      <p:sp>
        <p:nvSpPr>
          <p:cNvPr id="1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6383453" y="604372"/>
            <a:ext cx="5233640" cy="649075"/>
          </a:xfrm>
        </p:spPr>
        <p:txBody>
          <a:bodyPr anchor="t"/>
          <a:lstStyle>
            <a:lvl1pPr marL="0" indent="0">
              <a:lnSpc>
                <a:spcPct val="100000"/>
              </a:lnSpc>
              <a:buNone/>
              <a:defRPr sz="3200" b="0" baseline="0">
                <a:solidFill>
                  <a:schemeClr val="tx1"/>
                </a:solidFill>
                <a:latin typeface="+mj-lt"/>
              </a:defRPr>
            </a:lvl1pPr>
          </a:lstStyle>
          <a:p>
            <a:r>
              <a:rPr lang="en-US" b="0" dirty="0"/>
              <a:t>Title</a:t>
            </a:r>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4188982697"/>
      </p:ext>
    </p:extLst>
  </p:cSld>
  <p:clrMapOvr>
    <a:masterClrMapping/>
  </p:clrMapOvr>
  <p:extLst>
    <p:ext uri="{DCECCB84-F9BA-43D5-87BE-67443E8EF086}">
      <p15:sldGuideLst xmlns:p15="http://schemas.microsoft.com/office/powerpoint/2012/main">
        <p15:guide id="3" orient="horz" pos="3975" userDrawn="1">
          <p15:clr>
            <a:srgbClr val="FBAE40"/>
          </p15:clr>
        </p15:guide>
        <p15:guide id="4" orient="horz" pos="345" userDrawn="1">
          <p15:clr>
            <a:srgbClr val="FBAE40"/>
          </p15:clr>
        </p15:guide>
        <p15:guide id="5" pos="7317" userDrawn="1">
          <p15:clr>
            <a:srgbClr val="FBAE40"/>
          </p15:clr>
        </p15:guide>
        <p15:guide id="6" pos="4021" userDrawn="1">
          <p15:clr>
            <a:srgbClr val="FBAE40"/>
          </p15:clr>
        </p15:guide>
        <p15:guide id="7" pos="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ullets, image left">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1BA11250-F612-4164-9C20-CAEEC9CF7F9C}"/>
              </a:ext>
            </a:extLst>
          </p:cNvPr>
          <p:cNvSpPr>
            <a:spLocks noGrp="1"/>
          </p:cNvSpPr>
          <p:nvPr>
            <p:ph type="body" sz="quarter" idx="14" hasCustomPrompt="1"/>
          </p:nvPr>
        </p:nvSpPr>
        <p:spPr>
          <a:xfrm>
            <a:off x="6388102" y="910587"/>
            <a:ext cx="5228165" cy="4880613"/>
          </a:xfrm>
        </p:spPr>
        <p:txBody>
          <a:bodyPr/>
          <a:lstStyle>
            <a:lvl1pPr marL="383990" indent="-383990">
              <a:buFont typeface="Arial" panose="020B0604020202020204" pitchFamily="34" charset="0"/>
              <a:buChar char="–"/>
              <a:defRPr sz="2667">
                <a:solidFill>
                  <a:schemeClr val="tx1"/>
                </a:solidFill>
              </a:defRPr>
            </a:lvl1pPr>
            <a:lvl2pPr>
              <a:defRPr sz="2400"/>
            </a:lvl2pPr>
            <a:lvl3pPr>
              <a:defRPr sz="2400"/>
            </a:lvl3pPr>
            <a:lvl4pPr>
              <a:defRPr sz="2400"/>
            </a:lvl4pPr>
            <a:lvl5pPr>
              <a:defRPr sz="2400"/>
            </a:lvl5pPr>
          </a:lstStyle>
          <a:p>
            <a:pPr lvl="0"/>
            <a:r>
              <a:rPr lang="en-GB" dirty="0"/>
              <a:t>4 to 6 bullet points</a:t>
            </a:r>
          </a:p>
        </p:txBody>
      </p:sp>
      <p:sp>
        <p:nvSpPr>
          <p:cNvPr id="10" name="Picture Placeholder 2">
            <a:extLst>
              <a:ext uri="{FF2B5EF4-FFF2-40B4-BE49-F238E27FC236}">
                <a16:creationId xmlns:a16="http://schemas.microsoft.com/office/drawing/2014/main" id="{657E95CB-6286-4E8D-8ABC-6A9BD85351FD}"/>
              </a:ext>
            </a:extLst>
          </p:cNvPr>
          <p:cNvSpPr>
            <a:spLocks noGrp="1"/>
          </p:cNvSpPr>
          <p:nvPr>
            <p:ph type="pic" sz="quarter" idx="10"/>
          </p:nvPr>
        </p:nvSpPr>
        <p:spPr>
          <a:xfrm>
            <a:off x="0" y="936878"/>
            <a:ext cx="5858107" cy="4841932"/>
          </a:xfrm>
        </p:spPr>
        <p:txBody>
          <a:bodyPr/>
          <a:lstStyle>
            <a:lvl1pPr marL="0" indent="0">
              <a:buNone/>
              <a:defRPr b="0">
                <a:solidFill>
                  <a:schemeClr val="tx1"/>
                </a:solidFill>
              </a:defRPr>
            </a:lvl1pPr>
          </a:lstStyle>
          <a:p>
            <a:r>
              <a:rPr lang="en-GB" dirty="0"/>
              <a:t>Click icon to add picture</a:t>
            </a:r>
          </a:p>
        </p:txBody>
      </p:sp>
      <p:sp>
        <p:nvSpPr>
          <p:cNvPr id="1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1"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814480472"/>
      </p:ext>
    </p:extLst>
  </p:cSld>
  <p:clrMapOvr>
    <a:masterClrMapping/>
  </p:clrMapOvr>
  <p:extLst>
    <p:ext uri="{DCECCB84-F9BA-43D5-87BE-67443E8EF086}">
      <p15:sldGuideLst xmlns:p15="http://schemas.microsoft.com/office/powerpoint/2012/main">
        <p15:guide id="3" orient="horz" pos="3975" userDrawn="1">
          <p15:clr>
            <a:srgbClr val="FBAE40"/>
          </p15:clr>
        </p15:guide>
        <p15:guide id="4" orient="horz" pos="345" userDrawn="1">
          <p15:clr>
            <a:srgbClr val="FBAE40"/>
          </p15:clr>
        </p15:guide>
        <p15:guide id="5" pos="7317" userDrawn="1">
          <p15:clr>
            <a:srgbClr val="FBAE40"/>
          </p15:clr>
        </p15:guide>
        <p15:guide id="6" pos="363" userDrawn="1">
          <p15:clr>
            <a:srgbClr val="FBAE40"/>
          </p15:clr>
        </p15:guide>
        <p15:guide id="7" pos="402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 boxes ">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439331" y="2182467"/>
            <a:ext cx="4067209" cy="1816519"/>
          </a:xfrm>
        </p:spPr>
        <p:txBody>
          <a:bodyPr/>
          <a:lstStyle>
            <a:lvl1pPr>
              <a:spcAft>
                <a:spcPts val="800"/>
              </a:spcAft>
              <a:defRPr>
                <a:solidFill>
                  <a:schemeClr val="tx1"/>
                </a:solidFill>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6671734" y="2182466"/>
            <a:ext cx="4080933" cy="1816519"/>
          </a:xfrm>
        </p:spPr>
        <p:txBody>
          <a:bodyPr/>
          <a:lstStyle>
            <a:lvl1pPr>
              <a:spcAft>
                <a:spcPts val="800"/>
              </a:spcAft>
              <a:defRPr>
                <a:solidFill>
                  <a:schemeClr val="tx1"/>
                </a:solidFill>
              </a:defRPr>
            </a:lvl1pPr>
          </a:lstStyle>
          <a:p>
            <a:pPr lvl="0"/>
            <a:r>
              <a:rPr lang="en-US" dirty="0"/>
              <a:t>Click to add text</a:t>
            </a:r>
          </a:p>
        </p:txBody>
      </p:sp>
      <p:sp>
        <p:nvSpPr>
          <p:cNvPr id="7"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3"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3418453883"/>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3477" userDrawn="1">
          <p15:clr>
            <a:srgbClr val="FBAE40"/>
          </p15:clr>
        </p15:guide>
        <p15:guide id="7" pos="907" userDrawn="1">
          <p15:clr>
            <a:srgbClr val="FBAE40"/>
          </p15:clr>
        </p15:guide>
        <p15:guide id="8" pos="4203" userDrawn="1">
          <p15:clr>
            <a:srgbClr val="FBAE40"/>
          </p15:clr>
        </p15:guide>
        <p15:guide id="9" pos="677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 boxes ">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4414100" y="2052582"/>
            <a:ext cx="3361267" cy="935069"/>
          </a:xfrm>
        </p:spPr>
        <p:txBody>
          <a:bodyPr/>
          <a:lstStyle>
            <a:lvl1pPr marL="287993" indent="-287993">
              <a:spcAft>
                <a:spcPts val="667"/>
              </a:spcAft>
              <a:buFontTx/>
              <a:buChar char="–"/>
              <a:defRPr sz="2400">
                <a:solidFill>
                  <a:schemeClr val="tx1"/>
                </a:solidFill>
              </a:defRPr>
            </a:lvl1pPr>
            <a:lvl2pPr>
              <a:defRPr sz="2400"/>
            </a:lvl2pPr>
            <a:lvl3pPr>
              <a:defRPr sz="2400"/>
            </a:lvl3pPr>
            <a:lvl4pPr>
              <a:defRPr sz="2400"/>
            </a:lvl4pPr>
            <a:lvl5pPr>
              <a:defRPr sz="24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8255000" y="2052582"/>
            <a:ext cx="3361267" cy="935068"/>
          </a:xfrm>
        </p:spPr>
        <p:txBody>
          <a:bodyPr/>
          <a:lstStyle>
            <a:lvl1pPr marL="287993" indent="-287993">
              <a:spcAft>
                <a:spcPts val="667"/>
              </a:spcAft>
              <a:buFontTx/>
              <a:buChar char="–"/>
              <a:defRPr sz="2400">
                <a:solidFill>
                  <a:schemeClr val="tx1"/>
                </a:solidFill>
              </a:defRPr>
            </a:lvl1pPr>
            <a:lvl2pPr>
              <a:defRPr sz="2400"/>
            </a:lvl2pPr>
            <a:lvl3pPr>
              <a:defRPr sz="2400"/>
            </a:lvl3pPr>
            <a:lvl4pPr>
              <a:defRPr sz="2400"/>
            </a:lvl4pPr>
            <a:lvl5pPr>
              <a:defRPr sz="2400"/>
            </a:lvl5pPr>
          </a:lstStyle>
          <a:p>
            <a:pPr lvl="0"/>
            <a:r>
              <a:rPr lang="en-GB" dirty="0"/>
              <a:t>Click to add text</a:t>
            </a:r>
          </a:p>
        </p:txBody>
      </p: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573201" y="2053975"/>
            <a:ext cx="3359151" cy="933675"/>
          </a:xfrm>
        </p:spPr>
        <p:txBody>
          <a:bodyPr/>
          <a:lstStyle>
            <a:lvl1pPr marL="287993" indent="-287993">
              <a:spcAft>
                <a:spcPts val="800"/>
              </a:spcAft>
              <a:defRPr sz="2400">
                <a:solidFill>
                  <a:schemeClr val="tx1"/>
                </a:solidFill>
              </a:defRPr>
            </a:lvl1pPr>
          </a:lstStyle>
          <a:p>
            <a:pPr lvl="0"/>
            <a:r>
              <a:rPr lang="en-US" dirty="0"/>
              <a:t>Click to add text</a:t>
            </a:r>
          </a:p>
        </p:txBody>
      </p:sp>
      <p:sp>
        <p:nvSpPr>
          <p:cNvPr id="8"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3201" y="148682"/>
            <a:ext cx="11043068"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1352191755"/>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2479" userDrawn="1">
          <p15:clr>
            <a:srgbClr val="FBAE40"/>
          </p15:clr>
        </p15:guide>
        <p15:guide id="8" pos="4899" userDrawn="1">
          <p15:clr>
            <a:srgbClr val="FBAE40"/>
          </p15:clr>
        </p15:guide>
        <p15:guide id="9" pos="5201" userDrawn="1">
          <p15:clr>
            <a:srgbClr val="FBAE40"/>
          </p15:clr>
        </p15:guide>
        <p15:guide id="10" pos="278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 images ">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63DD6AC7-34D2-4DCA-AEEA-3FFE241C700A}"/>
              </a:ext>
            </a:extLst>
          </p:cNvPr>
          <p:cNvSpPr>
            <a:spLocks noGrp="1"/>
          </p:cNvSpPr>
          <p:nvPr>
            <p:ph type="pic" sz="quarter" idx="10"/>
          </p:nvPr>
        </p:nvSpPr>
        <p:spPr>
          <a:xfrm>
            <a:off x="1439334" y="1481510"/>
            <a:ext cx="4080933" cy="2564377"/>
          </a:xfrm>
        </p:spPr>
        <p:txBody>
          <a:bodyPr/>
          <a:lstStyle>
            <a:lvl1pPr marL="0" indent="0">
              <a:buNone/>
              <a:defRPr b="0">
                <a:solidFill>
                  <a:schemeClr val="tx1"/>
                </a:solidFill>
                <a:effectLst/>
              </a:defRPr>
            </a:lvl1pPr>
          </a:lstStyle>
          <a:p>
            <a:r>
              <a:rPr lang="en-GB" dirty="0"/>
              <a:t>Click icon to add picture</a:t>
            </a:r>
          </a:p>
        </p:txBody>
      </p:sp>
      <p:sp>
        <p:nvSpPr>
          <p:cNvPr id="13" name="Picture Placeholder 2">
            <a:extLst>
              <a:ext uri="{FF2B5EF4-FFF2-40B4-BE49-F238E27FC236}">
                <a16:creationId xmlns:a16="http://schemas.microsoft.com/office/drawing/2014/main" id="{DDDC7B71-8338-4886-9324-FE1079858609}"/>
              </a:ext>
            </a:extLst>
          </p:cNvPr>
          <p:cNvSpPr>
            <a:spLocks noGrp="1"/>
          </p:cNvSpPr>
          <p:nvPr>
            <p:ph type="pic" sz="quarter" idx="11"/>
          </p:nvPr>
        </p:nvSpPr>
        <p:spPr>
          <a:xfrm>
            <a:off x="6671735" y="1481510"/>
            <a:ext cx="4080932" cy="2564377"/>
          </a:xfrm>
        </p:spPr>
        <p:txBody>
          <a:bodyPr/>
          <a:lstStyle>
            <a:lvl1pPr marL="0" indent="0">
              <a:buNone/>
              <a:defRPr b="0">
                <a:solidFill>
                  <a:schemeClr val="tx1"/>
                </a:solidFill>
                <a:effectLst/>
              </a:defRPr>
            </a:lvl1pPr>
          </a:lstStyle>
          <a:p>
            <a:r>
              <a:rPr lang="en-GB" dirty="0"/>
              <a:t>Click icon to add picture</a:t>
            </a:r>
          </a:p>
        </p:txBody>
      </p:sp>
      <p:sp>
        <p:nvSpPr>
          <p:cNvPr id="15" name="Text Placeholder 10">
            <a:extLst>
              <a:ext uri="{FF2B5EF4-FFF2-40B4-BE49-F238E27FC236}">
                <a16:creationId xmlns:a16="http://schemas.microsoft.com/office/drawing/2014/main" id="{2E9D6D81-F605-4611-878D-235C279E4A8E}"/>
              </a:ext>
            </a:extLst>
          </p:cNvPr>
          <p:cNvSpPr>
            <a:spLocks noGrp="1"/>
          </p:cNvSpPr>
          <p:nvPr>
            <p:ph type="body" sz="quarter" idx="15" hasCustomPrompt="1"/>
          </p:nvPr>
        </p:nvSpPr>
        <p:spPr>
          <a:xfrm>
            <a:off x="1439334" y="4364415"/>
            <a:ext cx="4067209" cy="1098019"/>
          </a:xfrm>
        </p:spPr>
        <p:txBody>
          <a:bodyPr/>
          <a:lstStyle>
            <a:lvl1pPr>
              <a:spcAft>
                <a:spcPts val="800"/>
              </a:spcAft>
              <a:defRPr sz="1867">
                <a:solidFill>
                  <a:schemeClr val="tx1"/>
                </a:solidFill>
                <a:effectLst/>
              </a:defRPr>
            </a:lvl1pPr>
          </a:lstStyle>
          <a:p>
            <a:pPr lvl="0"/>
            <a:r>
              <a:rPr lang="en-US" dirty="0"/>
              <a:t>Click to add text</a:t>
            </a:r>
          </a:p>
        </p:txBody>
      </p:sp>
      <p:sp>
        <p:nvSpPr>
          <p:cNvPr id="16" name="Text Placeholder 10">
            <a:extLst>
              <a:ext uri="{FF2B5EF4-FFF2-40B4-BE49-F238E27FC236}">
                <a16:creationId xmlns:a16="http://schemas.microsoft.com/office/drawing/2014/main" id="{7EC6CF01-8567-4E9F-AA45-61AA44F6B90E}"/>
              </a:ext>
            </a:extLst>
          </p:cNvPr>
          <p:cNvSpPr>
            <a:spLocks noGrp="1"/>
          </p:cNvSpPr>
          <p:nvPr>
            <p:ph type="body" sz="quarter" idx="16" hasCustomPrompt="1"/>
          </p:nvPr>
        </p:nvSpPr>
        <p:spPr>
          <a:xfrm>
            <a:off x="6671736" y="4364413"/>
            <a:ext cx="4080933" cy="1098019"/>
          </a:xfrm>
        </p:spPr>
        <p:txBody>
          <a:bodyPr/>
          <a:lstStyle>
            <a:lvl1pPr>
              <a:spcAft>
                <a:spcPts val="800"/>
              </a:spcAft>
              <a:defRPr sz="1867">
                <a:solidFill>
                  <a:schemeClr val="tx1"/>
                </a:solidFill>
                <a:effectLst/>
              </a:defRPr>
            </a:lvl1pPr>
          </a:lstStyle>
          <a:p>
            <a:pPr lvl="0"/>
            <a:r>
              <a:rPr lang="en-US" dirty="0"/>
              <a:t>Click to add text</a:t>
            </a:r>
          </a:p>
        </p:txBody>
      </p:sp>
      <p:sp>
        <p:nvSpPr>
          <p:cNvPr id="9"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3"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2478245744"/>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3477" userDrawn="1">
          <p15:clr>
            <a:srgbClr val="FBAE40"/>
          </p15:clr>
        </p15:guide>
        <p15:guide id="7" pos="907" userDrawn="1">
          <p15:clr>
            <a:srgbClr val="FBAE40"/>
          </p15:clr>
        </p15:guide>
        <p15:guide id="8" pos="4203" userDrawn="1">
          <p15:clr>
            <a:srgbClr val="FBAE40"/>
          </p15:clr>
        </p15:guide>
        <p15:guide id="9" pos="677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VSSP_blank+tit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575734" y="575734"/>
            <a:ext cx="11040533" cy="6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a:t>
            </a:r>
            <a:endParaRPr lang="en-GB" alt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
        <p:nvSpPr>
          <p:cNvPr id="2" name="TextBox 1">
            <a:extLst>
              <a:ext uri="{FF2B5EF4-FFF2-40B4-BE49-F238E27FC236}">
                <a16:creationId xmlns:a16="http://schemas.microsoft.com/office/drawing/2014/main" id="{706B24D6-0AAE-04E8-F80D-61B2744DD8C6}"/>
              </a:ext>
            </a:extLst>
          </p:cNvPr>
          <p:cNvSpPr txBox="1"/>
          <p:nvPr userDrawn="1"/>
        </p:nvSpPr>
        <p:spPr>
          <a:xfrm>
            <a:off x="9511862" y="5381297"/>
            <a:ext cx="0" cy="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US" sz="1600" b="0" i="0" u="none" strike="noStrike" kern="1200" cap="none" spc="0" normalizeH="0" baseline="0" noProof="0" dirty="0">
              <a:ln>
                <a:noFill/>
              </a:ln>
              <a:solidFill>
                <a:prstClr val="black"/>
              </a:solidFill>
              <a:effectLst/>
              <a:uLnTx/>
              <a:uFillTx/>
              <a:latin typeface="+mn-lt"/>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 image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EC9224A-09C5-42AB-BE72-2D01A39D187F}"/>
              </a:ext>
            </a:extLst>
          </p:cNvPr>
          <p:cNvSpPr>
            <a:spLocks noGrp="1"/>
          </p:cNvSpPr>
          <p:nvPr>
            <p:ph type="body" sz="quarter" idx="13" hasCustomPrompt="1"/>
          </p:nvPr>
        </p:nvSpPr>
        <p:spPr>
          <a:xfrm>
            <a:off x="4415367" y="4214284"/>
            <a:ext cx="3361267" cy="935069"/>
          </a:xfrm>
        </p:spPr>
        <p:txBody>
          <a:bodyPr/>
          <a:lstStyle>
            <a:lvl1pPr marL="287993" indent="-287993">
              <a:spcAft>
                <a:spcPts val="667"/>
              </a:spcAft>
              <a:buFontTx/>
              <a:buChar char="–"/>
              <a:defRPr sz="1600">
                <a:solidFill>
                  <a:schemeClr val="tx1"/>
                </a:solidFill>
              </a:defRPr>
            </a:lvl1pPr>
            <a:lvl2pPr>
              <a:defRPr sz="2400"/>
            </a:lvl2pPr>
            <a:lvl3pPr>
              <a:defRPr sz="2400"/>
            </a:lvl3pPr>
            <a:lvl4pPr>
              <a:defRPr sz="2400"/>
            </a:lvl4pPr>
            <a:lvl5pPr>
              <a:defRPr sz="2400"/>
            </a:lvl5pPr>
          </a:lstStyle>
          <a:p>
            <a:pPr lvl="0"/>
            <a:r>
              <a:rPr lang="en-GB" dirty="0"/>
              <a:t>Click to add text</a:t>
            </a:r>
          </a:p>
        </p:txBody>
      </p:sp>
      <p:sp>
        <p:nvSpPr>
          <p:cNvPr id="22" name="Text Placeholder 11">
            <a:extLst>
              <a:ext uri="{FF2B5EF4-FFF2-40B4-BE49-F238E27FC236}">
                <a16:creationId xmlns:a16="http://schemas.microsoft.com/office/drawing/2014/main" id="{223FD6B0-E4D1-480A-8912-97C55DB2CF6B}"/>
              </a:ext>
            </a:extLst>
          </p:cNvPr>
          <p:cNvSpPr>
            <a:spLocks noGrp="1"/>
          </p:cNvSpPr>
          <p:nvPr>
            <p:ph type="body" sz="quarter" idx="14" hasCustomPrompt="1"/>
          </p:nvPr>
        </p:nvSpPr>
        <p:spPr>
          <a:xfrm>
            <a:off x="8256267" y="4214285"/>
            <a:ext cx="3361267" cy="935068"/>
          </a:xfrm>
        </p:spPr>
        <p:txBody>
          <a:bodyPr/>
          <a:lstStyle>
            <a:lvl1pPr marL="287993" indent="-287993">
              <a:spcAft>
                <a:spcPts val="667"/>
              </a:spcAft>
              <a:buFontTx/>
              <a:buChar char="–"/>
              <a:defRPr sz="1600">
                <a:solidFill>
                  <a:schemeClr val="tx1"/>
                </a:solidFill>
              </a:defRPr>
            </a:lvl1pPr>
            <a:lvl2pPr>
              <a:defRPr sz="2400"/>
            </a:lvl2pPr>
            <a:lvl3pPr>
              <a:defRPr sz="2400"/>
            </a:lvl3pPr>
            <a:lvl4pPr>
              <a:defRPr sz="2400"/>
            </a:lvl4pPr>
            <a:lvl5pPr>
              <a:defRPr sz="2400"/>
            </a:lvl5pPr>
          </a:lstStyle>
          <a:p>
            <a:pPr lvl="0"/>
            <a:r>
              <a:rPr lang="en-GB" dirty="0"/>
              <a:t>Click to add text</a:t>
            </a:r>
          </a:p>
        </p:txBody>
      </p:sp>
      <p:sp>
        <p:nvSpPr>
          <p:cNvPr id="3" name="Picture Placeholder 2">
            <a:extLst>
              <a:ext uri="{FF2B5EF4-FFF2-40B4-BE49-F238E27FC236}">
                <a16:creationId xmlns:a16="http://schemas.microsoft.com/office/drawing/2014/main" id="{9B42433C-D1E5-434C-A331-94DFD8E56DF1}"/>
              </a:ext>
            </a:extLst>
          </p:cNvPr>
          <p:cNvSpPr>
            <a:spLocks noGrp="1"/>
          </p:cNvSpPr>
          <p:nvPr>
            <p:ph type="pic" sz="quarter" idx="10"/>
          </p:nvPr>
        </p:nvSpPr>
        <p:spPr>
          <a:xfrm>
            <a:off x="575734" y="1672587"/>
            <a:ext cx="3359151" cy="2256000"/>
          </a:xfrm>
        </p:spPr>
        <p:txBody>
          <a:bodyPr/>
          <a:lstStyle>
            <a:lvl1pPr marL="0" indent="0">
              <a:buNone/>
              <a:defRPr b="0">
                <a:solidFill>
                  <a:schemeClr val="tx1"/>
                </a:solidFill>
              </a:defRPr>
            </a:lvl1pPr>
          </a:lstStyle>
          <a:p>
            <a:r>
              <a:rPr lang="en-GB" dirty="0"/>
              <a:t>Click icon to add picture</a:t>
            </a:r>
          </a:p>
        </p:txBody>
      </p:sp>
      <p:sp>
        <p:nvSpPr>
          <p:cNvPr id="8" name="Picture Placeholder 2">
            <a:extLst>
              <a:ext uri="{FF2B5EF4-FFF2-40B4-BE49-F238E27FC236}">
                <a16:creationId xmlns:a16="http://schemas.microsoft.com/office/drawing/2014/main" id="{2F6DC436-4D86-413D-BBB3-A15CE4285A13}"/>
              </a:ext>
            </a:extLst>
          </p:cNvPr>
          <p:cNvSpPr>
            <a:spLocks noGrp="1"/>
          </p:cNvSpPr>
          <p:nvPr>
            <p:ph type="pic" sz="quarter" idx="11"/>
          </p:nvPr>
        </p:nvSpPr>
        <p:spPr>
          <a:xfrm>
            <a:off x="4416000" y="1672587"/>
            <a:ext cx="3360000" cy="2256000"/>
          </a:xfrm>
        </p:spPr>
        <p:txBody>
          <a:bodyPr/>
          <a:lstStyle>
            <a:lvl1pPr marL="0" indent="0">
              <a:buNone/>
              <a:defRPr b="0">
                <a:solidFill>
                  <a:schemeClr val="tx1"/>
                </a:solidFill>
              </a:defRPr>
            </a:lvl1pPr>
          </a:lstStyle>
          <a:p>
            <a:r>
              <a:rPr lang="en-GB" dirty="0"/>
              <a:t>Click icon to add picture</a:t>
            </a:r>
          </a:p>
        </p:txBody>
      </p:sp>
      <p:sp>
        <p:nvSpPr>
          <p:cNvPr id="9" name="Picture Placeholder 2">
            <a:extLst>
              <a:ext uri="{FF2B5EF4-FFF2-40B4-BE49-F238E27FC236}">
                <a16:creationId xmlns:a16="http://schemas.microsoft.com/office/drawing/2014/main" id="{5337A4C9-22E2-49AC-B029-CC29936ED356}"/>
              </a:ext>
            </a:extLst>
          </p:cNvPr>
          <p:cNvSpPr>
            <a:spLocks noGrp="1"/>
          </p:cNvSpPr>
          <p:nvPr>
            <p:ph type="pic" sz="quarter" idx="12"/>
          </p:nvPr>
        </p:nvSpPr>
        <p:spPr>
          <a:xfrm>
            <a:off x="8256267" y="1672589"/>
            <a:ext cx="3360000" cy="2256000"/>
          </a:xfrm>
        </p:spPr>
        <p:txBody>
          <a:bodyPr/>
          <a:lstStyle>
            <a:lvl1pPr marL="0" indent="0">
              <a:buNone/>
              <a:defRPr b="0">
                <a:solidFill>
                  <a:schemeClr val="tx1"/>
                </a:solidFill>
              </a:defRPr>
            </a:lvl1pPr>
          </a:lstStyle>
          <a:p>
            <a:r>
              <a:rPr lang="en-GB" dirty="0"/>
              <a:t>Click icon to add picture</a:t>
            </a:r>
          </a:p>
        </p:txBody>
      </p:sp>
      <p:sp>
        <p:nvSpPr>
          <p:cNvPr id="11" name="Text Placeholder 10">
            <a:extLst>
              <a:ext uri="{FF2B5EF4-FFF2-40B4-BE49-F238E27FC236}">
                <a16:creationId xmlns:a16="http://schemas.microsoft.com/office/drawing/2014/main" id="{8B5972E1-EF4A-4234-99B1-AF32BAA9EA9D}"/>
              </a:ext>
            </a:extLst>
          </p:cNvPr>
          <p:cNvSpPr>
            <a:spLocks noGrp="1"/>
          </p:cNvSpPr>
          <p:nvPr>
            <p:ph type="body" sz="quarter" idx="16" hasCustomPrompt="1"/>
          </p:nvPr>
        </p:nvSpPr>
        <p:spPr>
          <a:xfrm>
            <a:off x="574467" y="4215677"/>
            <a:ext cx="3359151" cy="933675"/>
          </a:xfrm>
        </p:spPr>
        <p:txBody>
          <a:bodyPr/>
          <a:lstStyle>
            <a:lvl1pPr marL="287993" indent="-287993">
              <a:spcAft>
                <a:spcPts val="800"/>
              </a:spcAft>
              <a:defRPr sz="1600">
                <a:solidFill>
                  <a:schemeClr val="tx1"/>
                </a:solidFill>
              </a:defRPr>
            </a:lvl1pPr>
          </a:lstStyle>
          <a:p>
            <a:pPr lvl="0"/>
            <a:r>
              <a:rPr lang="en-US" dirty="0"/>
              <a:t>Click to add text</a:t>
            </a:r>
          </a:p>
        </p:txBody>
      </p:sp>
      <p:sp>
        <p:nvSpPr>
          <p:cNvPr id="15"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4468" y="148682"/>
            <a:ext cx="11041801"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81401009"/>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2479" userDrawn="1">
          <p15:clr>
            <a:srgbClr val="FBAE40"/>
          </p15:clr>
        </p15:guide>
        <p15:guide id="8" pos="4899" userDrawn="1">
          <p15:clr>
            <a:srgbClr val="FBAE40"/>
          </p15:clr>
        </p15:guide>
        <p15:guide id="9" pos="5201" userDrawn="1">
          <p15:clr>
            <a:srgbClr val="FBAE40"/>
          </p15:clr>
        </p15:guide>
        <p15:guide id="10" pos="278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 images">
    <p:spTree>
      <p:nvGrpSpPr>
        <p:cNvPr id="1" name=""/>
        <p:cNvGrpSpPr/>
        <p:nvPr/>
      </p:nvGrpSpPr>
      <p:grpSpPr>
        <a:xfrm>
          <a:off x="0" y="0"/>
          <a:ext cx="0" cy="0"/>
          <a:chOff x="0" y="0"/>
          <a:chExt cx="0" cy="0"/>
        </a:xfrm>
      </p:grpSpPr>
      <p:sp>
        <p:nvSpPr>
          <p:cNvPr id="15"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3"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sp>
        <p:nvSpPr>
          <p:cNvPr id="20"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2333019" y="668067"/>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2333015" y="3548849"/>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23"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2333015" y="2825278"/>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24"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2333014" y="5706059"/>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29" name="Picture Placeholder 2">
            <a:extLst>
              <a:ext uri="{FF2B5EF4-FFF2-40B4-BE49-F238E27FC236}">
                <a16:creationId xmlns:a16="http://schemas.microsoft.com/office/drawing/2014/main" id="{3ACCC488-E951-4C81-B7B8-7BDAB396FBA5}"/>
              </a:ext>
            </a:extLst>
          </p:cNvPr>
          <p:cNvSpPr>
            <a:spLocks noGrp="1"/>
          </p:cNvSpPr>
          <p:nvPr>
            <p:ph type="pic" sz="quarter" idx="21"/>
          </p:nvPr>
        </p:nvSpPr>
        <p:spPr>
          <a:xfrm>
            <a:off x="6788527" y="673023"/>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30" name="Picture Placeholder 2">
            <a:extLst>
              <a:ext uri="{FF2B5EF4-FFF2-40B4-BE49-F238E27FC236}">
                <a16:creationId xmlns:a16="http://schemas.microsoft.com/office/drawing/2014/main" id="{059268D9-83A6-43BE-857F-4A80A1AFF683}"/>
              </a:ext>
            </a:extLst>
          </p:cNvPr>
          <p:cNvSpPr>
            <a:spLocks noGrp="1"/>
          </p:cNvSpPr>
          <p:nvPr>
            <p:ph type="pic" sz="quarter" idx="22"/>
          </p:nvPr>
        </p:nvSpPr>
        <p:spPr>
          <a:xfrm>
            <a:off x="6788523" y="3553805"/>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31" name="Text Placeholder 11">
            <a:extLst>
              <a:ext uri="{FF2B5EF4-FFF2-40B4-BE49-F238E27FC236}">
                <a16:creationId xmlns:a16="http://schemas.microsoft.com/office/drawing/2014/main" id="{2052E2BF-E587-4DC9-85FF-50ABA8434D69}"/>
              </a:ext>
            </a:extLst>
          </p:cNvPr>
          <p:cNvSpPr>
            <a:spLocks noGrp="1"/>
          </p:cNvSpPr>
          <p:nvPr>
            <p:ph type="body" sz="quarter" idx="23" hasCustomPrompt="1"/>
          </p:nvPr>
        </p:nvSpPr>
        <p:spPr>
          <a:xfrm>
            <a:off x="6788523" y="2830234"/>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32" name="Text Placeholder 11">
            <a:extLst>
              <a:ext uri="{FF2B5EF4-FFF2-40B4-BE49-F238E27FC236}">
                <a16:creationId xmlns:a16="http://schemas.microsoft.com/office/drawing/2014/main" id="{3DA4DDD4-B4BF-4187-8FEB-DA7785CA093F}"/>
              </a:ext>
            </a:extLst>
          </p:cNvPr>
          <p:cNvSpPr>
            <a:spLocks noGrp="1"/>
          </p:cNvSpPr>
          <p:nvPr>
            <p:ph type="body" sz="quarter" idx="24" hasCustomPrompt="1"/>
          </p:nvPr>
        </p:nvSpPr>
        <p:spPr>
          <a:xfrm>
            <a:off x="6788522" y="5711015"/>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2479" userDrawn="1">
          <p15:clr>
            <a:srgbClr val="FBAE40"/>
          </p15:clr>
        </p15:guide>
        <p15:guide id="8" pos="4899" userDrawn="1">
          <p15:clr>
            <a:srgbClr val="FBAE40"/>
          </p15:clr>
        </p15:guide>
        <p15:guide id="9" pos="5201" userDrawn="1">
          <p15:clr>
            <a:srgbClr val="FBAE40"/>
          </p15:clr>
        </p15:guide>
        <p15:guide id="10" pos="278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6 images2">
    <p:spTree>
      <p:nvGrpSpPr>
        <p:cNvPr id="1" name=""/>
        <p:cNvGrpSpPr/>
        <p:nvPr/>
      </p:nvGrpSpPr>
      <p:grpSpPr>
        <a:xfrm>
          <a:off x="0" y="0"/>
          <a:ext cx="0" cy="0"/>
          <a:chOff x="0" y="0"/>
          <a:chExt cx="0" cy="0"/>
        </a:xfrm>
      </p:grpSpPr>
      <p:sp>
        <p:nvSpPr>
          <p:cNvPr id="15"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3"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sp>
        <p:nvSpPr>
          <p:cNvPr id="20" name="Picture Placeholder 2">
            <a:extLst>
              <a:ext uri="{FF2B5EF4-FFF2-40B4-BE49-F238E27FC236}">
                <a16:creationId xmlns:a16="http://schemas.microsoft.com/office/drawing/2014/main" id="{3ACCC488-E951-4C81-B7B8-7BDAB396FBA5}"/>
              </a:ext>
            </a:extLst>
          </p:cNvPr>
          <p:cNvSpPr>
            <a:spLocks noGrp="1"/>
          </p:cNvSpPr>
          <p:nvPr>
            <p:ph type="pic" sz="quarter" idx="17"/>
          </p:nvPr>
        </p:nvSpPr>
        <p:spPr>
          <a:xfrm>
            <a:off x="737168" y="658832"/>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21" name="Picture Placeholder 2">
            <a:extLst>
              <a:ext uri="{FF2B5EF4-FFF2-40B4-BE49-F238E27FC236}">
                <a16:creationId xmlns:a16="http://schemas.microsoft.com/office/drawing/2014/main" id="{059268D9-83A6-43BE-857F-4A80A1AFF683}"/>
              </a:ext>
            </a:extLst>
          </p:cNvPr>
          <p:cNvSpPr>
            <a:spLocks noGrp="1"/>
          </p:cNvSpPr>
          <p:nvPr>
            <p:ph type="pic" sz="quarter" idx="18"/>
          </p:nvPr>
        </p:nvSpPr>
        <p:spPr>
          <a:xfrm>
            <a:off x="737164" y="3539615"/>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23" name="Text Placeholder 11">
            <a:extLst>
              <a:ext uri="{FF2B5EF4-FFF2-40B4-BE49-F238E27FC236}">
                <a16:creationId xmlns:a16="http://schemas.microsoft.com/office/drawing/2014/main" id="{2052E2BF-E587-4DC9-85FF-50ABA8434D69}"/>
              </a:ext>
            </a:extLst>
          </p:cNvPr>
          <p:cNvSpPr>
            <a:spLocks noGrp="1"/>
          </p:cNvSpPr>
          <p:nvPr>
            <p:ph type="body" sz="quarter" idx="19" hasCustomPrompt="1"/>
          </p:nvPr>
        </p:nvSpPr>
        <p:spPr>
          <a:xfrm>
            <a:off x="737164" y="2816043"/>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24" name="Text Placeholder 11">
            <a:extLst>
              <a:ext uri="{FF2B5EF4-FFF2-40B4-BE49-F238E27FC236}">
                <a16:creationId xmlns:a16="http://schemas.microsoft.com/office/drawing/2014/main" id="{3DA4DDD4-B4BF-4187-8FEB-DA7785CA093F}"/>
              </a:ext>
            </a:extLst>
          </p:cNvPr>
          <p:cNvSpPr>
            <a:spLocks noGrp="1"/>
          </p:cNvSpPr>
          <p:nvPr>
            <p:ph type="body" sz="quarter" idx="20" hasCustomPrompt="1"/>
          </p:nvPr>
        </p:nvSpPr>
        <p:spPr>
          <a:xfrm>
            <a:off x="737163" y="5696824"/>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29" name="Picture Placeholder 2">
            <a:extLst>
              <a:ext uri="{FF2B5EF4-FFF2-40B4-BE49-F238E27FC236}">
                <a16:creationId xmlns:a16="http://schemas.microsoft.com/office/drawing/2014/main" id="{3ACCC488-E951-4C81-B7B8-7BDAB396FBA5}"/>
              </a:ext>
            </a:extLst>
          </p:cNvPr>
          <p:cNvSpPr>
            <a:spLocks noGrp="1"/>
          </p:cNvSpPr>
          <p:nvPr>
            <p:ph type="pic" sz="quarter" idx="21"/>
          </p:nvPr>
        </p:nvSpPr>
        <p:spPr>
          <a:xfrm>
            <a:off x="4568208" y="663788"/>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30" name="Picture Placeholder 2">
            <a:extLst>
              <a:ext uri="{FF2B5EF4-FFF2-40B4-BE49-F238E27FC236}">
                <a16:creationId xmlns:a16="http://schemas.microsoft.com/office/drawing/2014/main" id="{059268D9-83A6-43BE-857F-4A80A1AFF683}"/>
              </a:ext>
            </a:extLst>
          </p:cNvPr>
          <p:cNvSpPr>
            <a:spLocks noGrp="1"/>
          </p:cNvSpPr>
          <p:nvPr>
            <p:ph type="pic" sz="quarter" idx="22"/>
          </p:nvPr>
        </p:nvSpPr>
        <p:spPr>
          <a:xfrm>
            <a:off x="4568204" y="3544571"/>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31" name="Text Placeholder 11">
            <a:extLst>
              <a:ext uri="{FF2B5EF4-FFF2-40B4-BE49-F238E27FC236}">
                <a16:creationId xmlns:a16="http://schemas.microsoft.com/office/drawing/2014/main" id="{2052E2BF-E587-4DC9-85FF-50ABA8434D69}"/>
              </a:ext>
            </a:extLst>
          </p:cNvPr>
          <p:cNvSpPr>
            <a:spLocks noGrp="1"/>
          </p:cNvSpPr>
          <p:nvPr>
            <p:ph type="body" sz="quarter" idx="23" hasCustomPrompt="1"/>
          </p:nvPr>
        </p:nvSpPr>
        <p:spPr>
          <a:xfrm>
            <a:off x="4568204" y="2820999"/>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32" name="Text Placeholder 11">
            <a:extLst>
              <a:ext uri="{FF2B5EF4-FFF2-40B4-BE49-F238E27FC236}">
                <a16:creationId xmlns:a16="http://schemas.microsoft.com/office/drawing/2014/main" id="{3DA4DDD4-B4BF-4187-8FEB-DA7785CA093F}"/>
              </a:ext>
            </a:extLst>
          </p:cNvPr>
          <p:cNvSpPr>
            <a:spLocks noGrp="1"/>
          </p:cNvSpPr>
          <p:nvPr>
            <p:ph type="body" sz="quarter" idx="24" hasCustomPrompt="1"/>
          </p:nvPr>
        </p:nvSpPr>
        <p:spPr>
          <a:xfrm>
            <a:off x="4568203" y="5701780"/>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16" name="Picture Placeholder 2">
            <a:extLst>
              <a:ext uri="{FF2B5EF4-FFF2-40B4-BE49-F238E27FC236}">
                <a16:creationId xmlns:a16="http://schemas.microsoft.com/office/drawing/2014/main" id="{3ACCC488-E951-4C81-B7B8-7BDAB396FBA5}"/>
              </a:ext>
            </a:extLst>
          </p:cNvPr>
          <p:cNvSpPr>
            <a:spLocks noGrp="1"/>
          </p:cNvSpPr>
          <p:nvPr>
            <p:ph type="pic" sz="quarter" idx="25"/>
          </p:nvPr>
        </p:nvSpPr>
        <p:spPr>
          <a:xfrm>
            <a:off x="8369535" y="668747"/>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17" name="Picture Placeholder 2">
            <a:extLst>
              <a:ext uri="{FF2B5EF4-FFF2-40B4-BE49-F238E27FC236}">
                <a16:creationId xmlns:a16="http://schemas.microsoft.com/office/drawing/2014/main" id="{059268D9-83A6-43BE-857F-4A80A1AFF683}"/>
              </a:ext>
            </a:extLst>
          </p:cNvPr>
          <p:cNvSpPr>
            <a:spLocks noGrp="1"/>
          </p:cNvSpPr>
          <p:nvPr>
            <p:ph type="pic" sz="quarter" idx="26"/>
          </p:nvPr>
        </p:nvSpPr>
        <p:spPr>
          <a:xfrm>
            <a:off x="8369531" y="3549529"/>
            <a:ext cx="3065517" cy="1980112"/>
          </a:xfrm>
        </p:spPr>
        <p:txBody>
          <a:bodyPr/>
          <a:lstStyle>
            <a:lvl1pPr marL="0" indent="0">
              <a:buNone/>
              <a:defRPr b="0">
                <a:solidFill>
                  <a:schemeClr val="tx1"/>
                </a:solidFill>
                <a:latin typeface="+mn-lt"/>
              </a:defRPr>
            </a:lvl1pPr>
          </a:lstStyle>
          <a:p>
            <a:r>
              <a:rPr lang="en-GB" dirty="0"/>
              <a:t>Click icon to add picture</a:t>
            </a:r>
          </a:p>
        </p:txBody>
      </p:sp>
      <p:sp>
        <p:nvSpPr>
          <p:cNvPr id="18" name="Text Placeholder 11">
            <a:extLst>
              <a:ext uri="{FF2B5EF4-FFF2-40B4-BE49-F238E27FC236}">
                <a16:creationId xmlns:a16="http://schemas.microsoft.com/office/drawing/2014/main" id="{2052E2BF-E587-4DC9-85FF-50ABA8434D69}"/>
              </a:ext>
            </a:extLst>
          </p:cNvPr>
          <p:cNvSpPr>
            <a:spLocks noGrp="1"/>
          </p:cNvSpPr>
          <p:nvPr>
            <p:ph type="body" sz="quarter" idx="27" hasCustomPrompt="1"/>
          </p:nvPr>
        </p:nvSpPr>
        <p:spPr>
          <a:xfrm>
            <a:off x="8369531" y="2825958"/>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sp>
        <p:nvSpPr>
          <p:cNvPr id="19" name="Text Placeholder 11">
            <a:extLst>
              <a:ext uri="{FF2B5EF4-FFF2-40B4-BE49-F238E27FC236}">
                <a16:creationId xmlns:a16="http://schemas.microsoft.com/office/drawing/2014/main" id="{3DA4DDD4-B4BF-4187-8FEB-DA7785CA093F}"/>
              </a:ext>
            </a:extLst>
          </p:cNvPr>
          <p:cNvSpPr>
            <a:spLocks noGrp="1"/>
          </p:cNvSpPr>
          <p:nvPr>
            <p:ph type="body" sz="quarter" idx="28" hasCustomPrompt="1"/>
          </p:nvPr>
        </p:nvSpPr>
        <p:spPr>
          <a:xfrm>
            <a:off x="8369530" y="5706739"/>
            <a:ext cx="3065517" cy="426381"/>
          </a:xfrm>
        </p:spPr>
        <p:txBody>
          <a:bodyPr/>
          <a:lstStyle>
            <a:lvl1pPr marL="0" indent="0">
              <a:spcAft>
                <a:spcPts val="667"/>
              </a:spcAft>
              <a:buFontTx/>
              <a:buNone/>
              <a:defRPr sz="1600">
                <a:solidFill>
                  <a:schemeClr val="tx1"/>
                </a:solidFill>
                <a:latin typeface="+mn-lt"/>
              </a:defRPr>
            </a:lvl1pPr>
            <a:lvl2pPr>
              <a:defRPr sz="2400"/>
            </a:lvl2pPr>
            <a:lvl3pPr>
              <a:defRPr sz="2400"/>
            </a:lvl3pPr>
            <a:lvl4pPr>
              <a:defRPr sz="2400"/>
            </a:lvl4pPr>
            <a:lvl5pPr>
              <a:defRPr sz="2400"/>
            </a:lvl5pPr>
          </a:lstStyle>
          <a:p>
            <a:pPr lvl="0"/>
            <a:r>
              <a:rPr lang="en-GB" dirty="0"/>
              <a:t>Click to add text</a:t>
            </a:r>
          </a:p>
        </p:txBody>
      </p:sp>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2479" userDrawn="1">
          <p15:clr>
            <a:srgbClr val="FBAE40"/>
          </p15:clr>
        </p15:guide>
        <p15:guide id="8" pos="4899" userDrawn="1">
          <p15:clr>
            <a:srgbClr val="FBAE40"/>
          </p15:clr>
        </p15:guide>
        <p15:guide id="9" pos="5201" userDrawn="1">
          <p15:clr>
            <a:srgbClr val="FBAE40"/>
          </p15:clr>
        </p15:guide>
        <p15:guide id="10" pos="278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ullets, chart ">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B75E0450-A966-4DE2-A878-B35B1C17081C}"/>
              </a:ext>
            </a:extLst>
          </p:cNvPr>
          <p:cNvSpPr>
            <a:spLocks noGrp="1"/>
          </p:cNvSpPr>
          <p:nvPr>
            <p:ph type="chart" sz="quarter" idx="12" hasCustomPrompt="1"/>
          </p:nvPr>
        </p:nvSpPr>
        <p:spPr>
          <a:xfrm>
            <a:off x="6388103" y="910584"/>
            <a:ext cx="5228163" cy="4200000"/>
          </a:xfrm>
        </p:spPr>
        <p:txBody>
          <a:bodyPr/>
          <a:lstStyle>
            <a:lvl1pPr marL="0" indent="0">
              <a:buNone/>
              <a:defRPr>
                <a:solidFill>
                  <a:schemeClr val="tx1"/>
                </a:solidFill>
              </a:defRPr>
            </a:lvl1pPr>
          </a:lstStyle>
          <a:p>
            <a:r>
              <a:rPr lang="en-GB" dirty="0"/>
              <a:t>Click to add chart</a:t>
            </a:r>
          </a:p>
        </p:txBody>
      </p:sp>
      <p:sp>
        <p:nvSpPr>
          <p:cNvPr id="9" name="Text Placeholder 11">
            <a:extLst>
              <a:ext uri="{FF2B5EF4-FFF2-40B4-BE49-F238E27FC236}">
                <a16:creationId xmlns:a16="http://schemas.microsoft.com/office/drawing/2014/main" id="{226ACCD3-1FD3-493E-8616-B63E8A20F5BC}"/>
              </a:ext>
            </a:extLst>
          </p:cNvPr>
          <p:cNvSpPr>
            <a:spLocks noGrp="1"/>
          </p:cNvSpPr>
          <p:nvPr>
            <p:ph type="body" sz="quarter" idx="14" hasCustomPrompt="1"/>
          </p:nvPr>
        </p:nvSpPr>
        <p:spPr>
          <a:xfrm>
            <a:off x="575735" y="910584"/>
            <a:ext cx="5228165" cy="4880613"/>
          </a:xfrm>
        </p:spPr>
        <p:txBody>
          <a:bodyPr/>
          <a:lstStyle>
            <a:lvl1pPr marL="383990" indent="-383990">
              <a:buFont typeface="Arial" panose="020B0604020202020204" pitchFamily="34" charset="0"/>
              <a:buChar char="–"/>
              <a:defRPr sz="2667">
                <a:solidFill>
                  <a:schemeClr val="tx1"/>
                </a:solidFill>
              </a:defRPr>
            </a:lvl1pPr>
            <a:lvl2pPr>
              <a:defRPr sz="2400"/>
            </a:lvl2pPr>
            <a:lvl3pPr>
              <a:defRPr sz="2400"/>
            </a:lvl3pPr>
            <a:lvl4pPr>
              <a:defRPr sz="2400"/>
            </a:lvl4pPr>
            <a:lvl5pPr>
              <a:defRPr sz="2400"/>
            </a:lvl5pPr>
          </a:lstStyle>
          <a:p>
            <a:pPr lvl="0"/>
            <a:r>
              <a:rPr lang="en-GB" dirty="0"/>
              <a:t>4 to 6 bullet points</a:t>
            </a:r>
          </a:p>
        </p:txBody>
      </p:sp>
      <p:sp>
        <p:nvSpPr>
          <p:cNvPr id="8"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148682"/>
            <a:ext cx="11040531" cy="455961"/>
          </a:xfrm>
        </p:spPr>
        <p:txBody>
          <a:bodyPr anchor="b"/>
          <a:lstStyle>
            <a:lvl1pPr marL="0" indent="0" algn="r">
              <a:lnSpc>
                <a:spcPct val="100000"/>
              </a:lnSpc>
              <a:buNone/>
              <a:defRPr sz="1867" b="0" baseline="0">
                <a:solidFill>
                  <a:schemeClr val="tx1"/>
                </a:solidFill>
                <a:latin typeface="+mj-lt"/>
              </a:defRPr>
            </a:lvl1pPr>
          </a:lstStyle>
          <a:p>
            <a:r>
              <a:rPr lang="en-US" b="0" dirty="0"/>
              <a:t>Title (optional)</a:t>
            </a:r>
            <a:endParaRPr lang="en-GB"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4034072651"/>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3659" userDrawn="1">
          <p15:clr>
            <a:srgbClr val="FBAE40"/>
          </p15:clr>
        </p15:guide>
        <p15:guide id="7" pos="402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eople circles ">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18AD8BE2-39B8-493E-A60F-709B51DE326A}"/>
              </a:ext>
            </a:extLst>
          </p:cNvPr>
          <p:cNvSpPr>
            <a:spLocks noGrp="1"/>
          </p:cNvSpPr>
          <p:nvPr>
            <p:ph type="pic" sz="quarter" idx="15" hasCustomPrompt="1"/>
          </p:nvPr>
        </p:nvSpPr>
        <p:spPr>
          <a:xfrm>
            <a:off x="639300" y="1828784"/>
            <a:ext cx="2256000" cy="2256000"/>
          </a:xfrm>
          <a:prstGeom prst="ellipse">
            <a:avLst/>
          </a:prstGeom>
        </p:spPr>
        <p:txBody>
          <a:bodyPr/>
          <a:lstStyle>
            <a:lvl1pPr marL="0" indent="0">
              <a:buNone/>
              <a:defRPr sz="2400" b="0">
                <a:solidFill>
                  <a:schemeClr val="tx1"/>
                </a:solidFill>
              </a:defRPr>
            </a:lvl1pPr>
          </a:lstStyle>
          <a:p>
            <a:r>
              <a:rPr lang="en-GB" dirty="0"/>
              <a:t>Click icon to add person</a:t>
            </a:r>
          </a:p>
        </p:txBody>
      </p:sp>
      <p:sp>
        <p:nvSpPr>
          <p:cNvPr id="13" name="Picture Placeholder 2">
            <a:extLst>
              <a:ext uri="{FF2B5EF4-FFF2-40B4-BE49-F238E27FC236}">
                <a16:creationId xmlns:a16="http://schemas.microsoft.com/office/drawing/2014/main" id="{86CEE51E-47DA-420E-A605-A66715C1C73A}"/>
              </a:ext>
            </a:extLst>
          </p:cNvPr>
          <p:cNvSpPr>
            <a:spLocks noGrp="1"/>
          </p:cNvSpPr>
          <p:nvPr>
            <p:ph type="pic" sz="quarter" idx="16" hasCustomPrompt="1"/>
          </p:nvPr>
        </p:nvSpPr>
        <p:spPr>
          <a:xfrm>
            <a:off x="3567477" y="1828784"/>
            <a:ext cx="2256000" cy="2256000"/>
          </a:xfrm>
          <a:prstGeom prst="ellipse">
            <a:avLst/>
          </a:prstGeom>
        </p:spPr>
        <p:txBody>
          <a:bodyPr/>
          <a:lstStyle>
            <a:lvl1pPr marL="0" indent="0">
              <a:buNone/>
              <a:defRPr sz="2400" b="0">
                <a:solidFill>
                  <a:schemeClr val="tx1"/>
                </a:solidFill>
              </a:defRPr>
            </a:lvl1pPr>
          </a:lstStyle>
          <a:p>
            <a:r>
              <a:rPr lang="en-GB" dirty="0"/>
              <a:t>Click icon to add person</a:t>
            </a:r>
          </a:p>
        </p:txBody>
      </p:sp>
      <p:sp>
        <p:nvSpPr>
          <p:cNvPr id="14" name="Picture Placeholder 2">
            <a:extLst>
              <a:ext uri="{FF2B5EF4-FFF2-40B4-BE49-F238E27FC236}">
                <a16:creationId xmlns:a16="http://schemas.microsoft.com/office/drawing/2014/main" id="{63DFB02D-3DF9-49E2-9A6D-B72407AD2A4D}"/>
              </a:ext>
            </a:extLst>
          </p:cNvPr>
          <p:cNvSpPr>
            <a:spLocks noGrp="1"/>
          </p:cNvSpPr>
          <p:nvPr>
            <p:ph type="pic" sz="quarter" idx="17" hasCustomPrompt="1"/>
          </p:nvPr>
        </p:nvSpPr>
        <p:spPr>
          <a:xfrm>
            <a:off x="6495656" y="1828784"/>
            <a:ext cx="2256000" cy="2256000"/>
          </a:xfrm>
          <a:prstGeom prst="ellipse">
            <a:avLst/>
          </a:prstGeom>
        </p:spPr>
        <p:txBody>
          <a:bodyPr/>
          <a:lstStyle>
            <a:lvl1pPr marL="0" indent="0">
              <a:buNone/>
              <a:defRPr sz="2400" b="0">
                <a:solidFill>
                  <a:schemeClr val="tx1"/>
                </a:solidFill>
              </a:defRPr>
            </a:lvl1pPr>
          </a:lstStyle>
          <a:p>
            <a:r>
              <a:rPr lang="en-GB" dirty="0"/>
              <a:t>Click icon to add person</a:t>
            </a:r>
          </a:p>
        </p:txBody>
      </p:sp>
      <p:sp>
        <p:nvSpPr>
          <p:cNvPr id="12" name="Text Placeholder 11">
            <a:extLst>
              <a:ext uri="{FF2B5EF4-FFF2-40B4-BE49-F238E27FC236}">
                <a16:creationId xmlns:a16="http://schemas.microsoft.com/office/drawing/2014/main" id="{2B46A236-957D-4887-92B6-C3508EBA752D}"/>
              </a:ext>
            </a:extLst>
          </p:cNvPr>
          <p:cNvSpPr>
            <a:spLocks noGrp="1"/>
          </p:cNvSpPr>
          <p:nvPr>
            <p:ph type="body" sz="quarter" idx="21" hasCustomPrompt="1"/>
          </p:nvPr>
        </p:nvSpPr>
        <p:spPr>
          <a:xfrm>
            <a:off x="639300" y="4206103"/>
            <a:ext cx="2256000" cy="935068"/>
          </a:xfrm>
        </p:spPr>
        <p:txBody>
          <a:bodyPr>
            <a:noAutofit/>
          </a:bodyPr>
          <a:lstStyle>
            <a:lvl1pPr marL="0" indent="0" algn="ctr">
              <a:spcAft>
                <a:spcPts val="533"/>
              </a:spcAft>
              <a:buNone/>
              <a:defRPr sz="1600">
                <a:solidFill>
                  <a:schemeClr val="tx1"/>
                </a:solidFill>
              </a:defRPr>
            </a:lvl1pPr>
            <a:lvl2pPr>
              <a:defRPr sz="2400"/>
            </a:lvl2pPr>
            <a:lvl3pPr>
              <a:defRPr sz="2400"/>
            </a:lvl3pPr>
            <a:lvl4pPr>
              <a:defRPr sz="2400"/>
            </a:lvl4pPr>
            <a:lvl5pPr>
              <a:defRPr sz="2400"/>
            </a:lvl5pPr>
          </a:lstStyle>
          <a:p>
            <a:pPr lvl="0"/>
            <a:r>
              <a:rPr lang="en-GB" dirty="0"/>
              <a:t>Click to add name</a:t>
            </a:r>
          </a:p>
        </p:txBody>
      </p:sp>
      <p:sp>
        <p:nvSpPr>
          <p:cNvPr id="15" name="Text Placeholder 11">
            <a:extLst>
              <a:ext uri="{FF2B5EF4-FFF2-40B4-BE49-F238E27FC236}">
                <a16:creationId xmlns:a16="http://schemas.microsoft.com/office/drawing/2014/main" id="{7BB2F8B0-CCF9-4D70-8E8C-5DB5EDD30632}"/>
              </a:ext>
            </a:extLst>
          </p:cNvPr>
          <p:cNvSpPr>
            <a:spLocks noGrp="1"/>
          </p:cNvSpPr>
          <p:nvPr>
            <p:ph type="body" sz="quarter" idx="22" hasCustomPrompt="1"/>
          </p:nvPr>
        </p:nvSpPr>
        <p:spPr>
          <a:xfrm>
            <a:off x="3567477" y="4206103"/>
            <a:ext cx="2256000" cy="935068"/>
          </a:xfrm>
        </p:spPr>
        <p:txBody>
          <a:bodyPr>
            <a:noAutofit/>
          </a:bodyPr>
          <a:lstStyle>
            <a:lvl1pPr marL="0" indent="0" algn="ctr">
              <a:spcAft>
                <a:spcPts val="533"/>
              </a:spcAft>
              <a:buNone/>
              <a:defRPr sz="1600">
                <a:solidFill>
                  <a:schemeClr val="tx1"/>
                </a:solidFill>
              </a:defRPr>
            </a:lvl1pPr>
            <a:lvl2pPr>
              <a:defRPr sz="2400"/>
            </a:lvl2pPr>
            <a:lvl3pPr>
              <a:defRPr sz="2400"/>
            </a:lvl3pPr>
            <a:lvl4pPr>
              <a:defRPr sz="2400"/>
            </a:lvl4pPr>
            <a:lvl5pPr>
              <a:defRPr sz="2400"/>
            </a:lvl5pPr>
          </a:lstStyle>
          <a:p>
            <a:pPr lvl="0"/>
            <a:r>
              <a:rPr lang="en-GB" dirty="0"/>
              <a:t>Click to add name</a:t>
            </a:r>
          </a:p>
        </p:txBody>
      </p:sp>
      <p:sp>
        <p:nvSpPr>
          <p:cNvPr id="17" name="Text Placeholder 11">
            <a:extLst>
              <a:ext uri="{FF2B5EF4-FFF2-40B4-BE49-F238E27FC236}">
                <a16:creationId xmlns:a16="http://schemas.microsoft.com/office/drawing/2014/main" id="{5E3CB6D2-1B45-4D2F-8AFC-B6E91CA4C443}"/>
              </a:ext>
            </a:extLst>
          </p:cNvPr>
          <p:cNvSpPr>
            <a:spLocks noGrp="1"/>
          </p:cNvSpPr>
          <p:nvPr>
            <p:ph type="body" sz="quarter" idx="23" hasCustomPrompt="1"/>
          </p:nvPr>
        </p:nvSpPr>
        <p:spPr>
          <a:xfrm>
            <a:off x="6495656" y="4206103"/>
            <a:ext cx="2256000" cy="935068"/>
          </a:xfrm>
        </p:spPr>
        <p:txBody>
          <a:bodyPr>
            <a:noAutofit/>
          </a:bodyPr>
          <a:lstStyle>
            <a:lvl1pPr marL="0" indent="0" algn="ctr">
              <a:spcAft>
                <a:spcPts val="533"/>
              </a:spcAft>
              <a:buNone/>
              <a:defRPr sz="1600">
                <a:solidFill>
                  <a:schemeClr val="tx1"/>
                </a:solidFill>
              </a:defRPr>
            </a:lvl1pPr>
            <a:lvl2pPr>
              <a:defRPr sz="2400"/>
            </a:lvl2pPr>
            <a:lvl3pPr>
              <a:defRPr sz="2400"/>
            </a:lvl3pPr>
            <a:lvl4pPr>
              <a:defRPr sz="2400"/>
            </a:lvl4pPr>
            <a:lvl5pPr>
              <a:defRPr sz="2400"/>
            </a:lvl5pPr>
          </a:lstStyle>
          <a:p>
            <a:pPr lvl="0"/>
            <a:r>
              <a:rPr lang="en-GB" dirty="0"/>
              <a:t>Click to add name</a:t>
            </a:r>
          </a:p>
        </p:txBody>
      </p:sp>
      <p:sp>
        <p:nvSpPr>
          <p:cNvPr id="2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75736" y="603747"/>
            <a:ext cx="11035579" cy="723589"/>
          </a:xfrm>
        </p:spPr>
        <p:txBody>
          <a:bodyPr anchor="t"/>
          <a:lstStyle>
            <a:lvl1pPr marL="0" indent="0">
              <a:lnSpc>
                <a:spcPct val="100000"/>
              </a:lnSpc>
              <a:buNone/>
              <a:defRPr sz="3733" b="0" baseline="0">
                <a:solidFill>
                  <a:schemeClr val="tx1"/>
                </a:solidFill>
                <a:latin typeface="+mj-lt"/>
              </a:defRPr>
            </a:lvl1pPr>
          </a:lstStyle>
          <a:p>
            <a:r>
              <a:rPr lang="en-US" b="0"/>
              <a:t>People</a:t>
            </a:r>
            <a:endParaRPr lang="en-GB" dirty="0"/>
          </a:p>
        </p:txBody>
      </p:sp>
      <p:sp>
        <p:nvSpPr>
          <p:cNvPr id="22" name="Picture Placeholder 2">
            <a:extLst>
              <a:ext uri="{FF2B5EF4-FFF2-40B4-BE49-F238E27FC236}">
                <a16:creationId xmlns:a16="http://schemas.microsoft.com/office/drawing/2014/main" id="{63DFB02D-3DF9-49E2-9A6D-B72407AD2A4D}"/>
              </a:ext>
            </a:extLst>
          </p:cNvPr>
          <p:cNvSpPr>
            <a:spLocks noGrp="1"/>
          </p:cNvSpPr>
          <p:nvPr>
            <p:ph type="pic" sz="quarter" idx="24" hasCustomPrompt="1"/>
          </p:nvPr>
        </p:nvSpPr>
        <p:spPr>
          <a:xfrm>
            <a:off x="9355313" y="1823828"/>
            <a:ext cx="2256000" cy="2256000"/>
          </a:xfrm>
          <a:prstGeom prst="ellipse">
            <a:avLst/>
          </a:prstGeom>
        </p:spPr>
        <p:txBody>
          <a:bodyPr/>
          <a:lstStyle>
            <a:lvl1pPr marL="0" indent="0">
              <a:buNone/>
              <a:defRPr sz="2400" b="0">
                <a:solidFill>
                  <a:schemeClr val="tx1"/>
                </a:solidFill>
              </a:defRPr>
            </a:lvl1pPr>
          </a:lstStyle>
          <a:p>
            <a:r>
              <a:rPr lang="en-GB" dirty="0"/>
              <a:t>Click icon to add person</a:t>
            </a:r>
          </a:p>
        </p:txBody>
      </p:sp>
      <p:sp>
        <p:nvSpPr>
          <p:cNvPr id="23" name="Text Placeholder 11">
            <a:extLst>
              <a:ext uri="{FF2B5EF4-FFF2-40B4-BE49-F238E27FC236}">
                <a16:creationId xmlns:a16="http://schemas.microsoft.com/office/drawing/2014/main" id="{5E3CB6D2-1B45-4D2F-8AFC-B6E91CA4C443}"/>
              </a:ext>
            </a:extLst>
          </p:cNvPr>
          <p:cNvSpPr>
            <a:spLocks noGrp="1"/>
          </p:cNvSpPr>
          <p:nvPr>
            <p:ph type="body" sz="quarter" idx="25" hasCustomPrompt="1"/>
          </p:nvPr>
        </p:nvSpPr>
        <p:spPr>
          <a:xfrm>
            <a:off x="9355313" y="4201147"/>
            <a:ext cx="2256000" cy="935068"/>
          </a:xfrm>
        </p:spPr>
        <p:txBody>
          <a:bodyPr>
            <a:noAutofit/>
          </a:bodyPr>
          <a:lstStyle>
            <a:lvl1pPr marL="0" indent="0" algn="ctr">
              <a:spcAft>
                <a:spcPts val="533"/>
              </a:spcAft>
              <a:buNone/>
              <a:defRPr sz="1600">
                <a:solidFill>
                  <a:schemeClr val="tx1"/>
                </a:solidFill>
              </a:defRPr>
            </a:lvl1pPr>
            <a:lvl2pPr>
              <a:defRPr sz="2400"/>
            </a:lvl2pPr>
            <a:lvl3pPr>
              <a:defRPr sz="2400"/>
            </a:lvl3pPr>
            <a:lvl4pPr>
              <a:defRPr sz="2400"/>
            </a:lvl4pPr>
            <a:lvl5pPr>
              <a:defRPr sz="2400"/>
            </a:lvl5pPr>
          </a:lstStyle>
          <a:p>
            <a:pPr lvl="0"/>
            <a:r>
              <a:rPr lang="en-GB" dirty="0"/>
              <a:t>Click to add name</a:t>
            </a: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extLst>
      <p:ext uri="{BB962C8B-B14F-4D97-AF65-F5344CB8AC3E}">
        <p14:creationId xmlns:p14="http://schemas.microsoft.com/office/powerpoint/2010/main" val="855647107"/>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guide id="6" pos="2207" userDrawn="1">
          <p15:clr>
            <a:srgbClr val="FBAE40"/>
          </p15:clr>
        </p15:guide>
        <p15:guide id="7" pos="1784" userDrawn="1">
          <p15:clr>
            <a:srgbClr val="FBAE40"/>
          </p15:clr>
        </p15:guide>
        <p15:guide id="8" pos="3628" userDrawn="1">
          <p15:clr>
            <a:srgbClr val="FBAE40"/>
          </p15:clr>
        </p15:guide>
        <p15:guide id="9" pos="4052" userDrawn="1">
          <p15:clr>
            <a:srgbClr val="FBAE40"/>
          </p15:clr>
        </p15:guide>
        <p15:guide id="10" pos="5473" userDrawn="1">
          <p15:clr>
            <a:srgbClr val="FBAE40"/>
          </p15:clr>
        </p15:guide>
        <p15:guide id="11" pos="589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image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hasCustomPrompt="1"/>
          </p:nvPr>
        </p:nvSpPr>
        <p:spPr>
          <a:xfrm>
            <a:off x="0" y="0"/>
            <a:ext cx="12192000" cy="6858000"/>
          </a:xfrm>
        </p:spPr>
        <p:txBody>
          <a:bodyPr/>
          <a:lstStyle>
            <a:lvl1pPr marL="0" indent="0">
              <a:buNone/>
              <a:defRPr b="0">
                <a:solidFill>
                  <a:schemeClr val="tx1"/>
                </a:solidFill>
              </a:defRPr>
            </a:lvl1pPr>
          </a:lstStyle>
          <a:p>
            <a:r>
              <a:rPr lang="en-GB" dirty="0"/>
              <a:t>Click icon to add picture </a:t>
            </a:r>
          </a:p>
        </p:txBody>
      </p:sp>
      <p:sp>
        <p:nvSpPr>
          <p:cNvPr id="4"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0" y="6382071"/>
            <a:ext cx="5957229" cy="475931"/>
          </a:xfrm>
        </p:spPr>
        <p:txBody>
          <a:bodyPr lIns="72000" tIns="72000" rIns="72000" bIns="72000" anchor="b"/>
          <a:lstStyle>
            <a:lvl1pPr marL="0" indent="0">
              <a:lnSpc>
                <a:spcPct val="100000"/>
              </a:lnSpc>
              <a:buNone/>
              <a:defRPr sz="1067" b="0">
                <a:solidFill>
                  <a:schemeClr val="bg1">
                    <a:lumMod val="50000"/>
                  </a:schemeClr>
                </a:solidFill>
                <a:latin typeface="+mj-lt"/>
              </a:defRPr>
            </a:lvl1pPr>
          </a:lstStyle>
          <a:p>
            <a:pPr lvl="0"/>
            <a:r>
              <a:rPr lang="en-US" b="0" i="0" dirty="0">
                <a:solidFill>
                  <a:srgbClr val="4D5156"/>
                </a:solidFill>
                <a:effectLst/>
                <a:latin typeface="arial" charset="0"/>
              </a:rPr>
              <a:t>—</a:t>
            </a:r>
            <a:r>
              <a:rPr lang="en-US" dirty="0"/>
              <a:t> Type here</a:t>
            </a:r>
            <a:endParaRPr lang="en-GB" dirty="0"/>
          </a:p>
        </p:txBody>
      </p:sp>
      <p:sp>
        <p:nvSpPr>
          <p:cNvPr id="5"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234771" y="6383453"/>
            <a:ext cx="5957229" cy="474547"/>
          </a:xfrm>
        </p:spPr>
        <p:txBody>
          <a:bodyPr lIns="72000" tIns="72000" rIns="72000" bIns="72000" anchor="b"/>
          <a:lstStyle>
            <a:lvl1pPr marL="0" indent="0" algn="r">
              <a:spcAft>
                <a:spcPts val="533"/>
              </a:spcAft>
              <a:buNone/>
              <a:defRPr lang="en-US" sz="1067" b="0" i="0" u="none" strike="noStrike" smtClean="0">
                <a:solidFill>
                  <a:schemeClr val="bg1">
                    <a:lumMod val="50000"/>
                  </a:schemeClr>
                </a:solidFill>
                <a:effectLst/>
              </a:defRPr>
            </a:lvl1pPr>
          </a:lstStyle>
          <a:p>
            <a:pPr lvl="0"/>
            <a:r>
              <a:rPr lang="en-US" b="0" i="0" dirty="0">
                <a:solidFill>
                  <a:srgbClr val="4D5156"/>
                </a:solidFill>
                <a:effectLst/>
                <a:latin typeface="arial" charset="0"/>
              </a:rPr>
              <a:t>—</a:t>
            </a:r>
            <a:r>
              <a:rPr lang="en-US" dirty="0"/>
              <a:t> Type here</a:t>
            </a:r>
            <a:endParaRPr lang="en-GB" dirty="0"/>
          </a:p>
        </p:txBody>
      </p:sp>
    </p:spTree>
    <p:extLst>
      <p:ext uri="{BB962C8B-B14F-4D97-AF65-F5344CB8AC3E}">
        <p14:creationId xmlns:p14="http://schemas.microsoft.com/office/powerpoint/2010/main" val="4279381055"/>
      </p:ext>
    </p:extLst>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ull image fram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38DEE8-034B-4AA1-A8A7-6DFB691A441C}"/>
              </a:ext>
            </a:extLst>
          </p:cNvPr>
          <p:cNvSpPr>
            <a:spLocks noGrp="1"/>
          </p:cNvSpPr>
          <p:nvPr>
            <p:ph type="pic" sz="quarter" idx="10" hasCustomPrompt="1"/>
          </p:nvPr>
        </p:nvSpPr>
        <p:spPr>
          <a:xfrm>
            <a:off x="600001" y="600000"/>
            <a:ext cx="10991999" cy="5664000"/>
          </a:xfrm>
        </p:spPr>
        <p:txBody>
          <a:bodyPr/>
          <a:lstStyle>
            <a:lvl1pPr marL="0" indent="0">
              <a:buNone/>
              <a:defRPr b="0">
                <a:solidFill>
                  <a:schemeClr val="tx1"/>
                </a:solidFill>
              </a:defRPr>
            </a:lvl1pPr>
          </a:lstStyle>
          <a:p>
            <a:r>
              <a:rPr lang="en-GB" dirty="0"/>
              <a:t>Click icon to add picture</a:t>
            </a:r>
          </a:p>
        </p:txBody>
      </p:sp>
      <p:sp>
        <p:nvSpPr>
          <p:cNvPr id="5"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5630127" y="79297"/>
            <a:ext cx="5957229" cy="475931"/>
          </a:xfrm>
        </p:spPr>
        <p:txBody>
          <a:bodyPr lIns="72000" tIns="72000" rIns="72000" bIns="72000" anchor="b"/>
          <a:lstStyle>
            <a:lvl1pPr marL="0" indent="0" algn="r">
              <a:lnSpc>
                <a:spcPct val="100000"/>
              </a:lnSpc>
              <a:buNone/>
              <a:defRPr sz="1067" b="0">
                <a:solidFill>
                  <a:schemeClr val="bg1">
                    <a:lumMod val="50000"/>
                  </a:schemeClr>
                </a:solidFill>
                <a:latin typeface="+mj-lt"/>
              </a:defRPr>
            </a:lvl1pPr>
          </a:lstStyle>
          <a:p>
            <a:pPr lvl="0"/>
            <a:r>
              <a:rPr lang="en-US" b="0" i="0" dirty="0">
                <a:solidFill>
                  <a:srgbClr val="4D5156"/>
                </a:solidFill>
                <a:effectLst/>
                <a:latin typeface="arial" charset="0"/>
              </a:rPr>
              <a:t>—</a:t>
            </a:r>
            <a:r>
              <a:rPr lang="en-US" dirty="0"/>
              <a:t> Type here (optional)</a:t>
            </a:r>
            <a:endParaRPr lang="en-GB" dirty="0"/>
          </a:p>
        </p:txBody>
      </p:sp>
      <p:sp>
        <p:nvSpPr>
          <p:cNvPr id="6"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04644" y="6323981"/>
            <a:ext cx="5957229" cy="474547"/>
          </a:xfrm>
        </p:spPr>
        <p:txBody>
          <a:bodyPr lIns="72000" tIns="72000" rIns="72000" bIns="72000" anchor="t"/>
          <a:lstStyle>
            <a:lvl1pPr marL="0" indent="0" algn="l">
              <a:spcAft>
                <a:spcPts val="533"/>
              </a:spcAft>
              <a:buNone/>
              <a:defRPr lang="en-US" sz="1067" b="0" i="0" u="none" strike="noStrike" smtClean="0">
                <a:solidFill>
                  <a:schemeClr val="bg1">
                    <a:lumMod val="50000"/>
                  </a:schemeClr>
                </a:solidFill>
                <a:effectLst/>
              </a:defRPr>
            </a:lvl1pPr>
          </a:lstStyle>
          <a:p>
            <a:pPr lvl="0"/>
            <a:r>
              <a:rPr lang="en-US" b="0" i="0" dirty="0">
                <a:solidFill>
                  <a:srgbClr val="4D5156"/>
                </a:solidFill>
                <a:effectLst/>
                <a:latin typeface="arial" charset="0"/>
              </a:rPr>
              <a:t>—</a:t>
            </a:r>
            <a:r>
              <a:rPr lang="en-US" dirty="0"/>
              <a:t> Type here (optional)</a:t>
            </a:r>
            <a:endParaRPr lang="en-GB" dirty="0"/>
          </a:p>
        </p:txBody>
      </p:sp>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VSSP_blank">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slide_line">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89EFAA4-8473-E349-AA16-76EEED3C6239}"/>
              </a:ext>
            </a:extLst>
          </p:cNvPr>
          <p:cNvCxnSpPr/>
          <p:nvPr userDrawn="1"/>
        </p:nvCxnSpPr>
        <p:spPr>
          <a:xfrm>
            <a:off x="148757" y="725455"/>
            <a:ext cx="11846931" cy="91"/>
          </a:xfrm>
          <a:prstGeom prst="line">
            <a:avLst/>
          </a:prstGeom>
          <a:ln w="6350" cap="rnd" cmpd="sng">
            <a:solidFill>
              <a:schemeClr val="tx1"/>
            </a:solidFill>
            <a:prstDash val="solid"/>
            <a:headEnd type="none" w="med" len="med"/>
            <a:tailEnd type="none" w="sm" len="sm"/>
          </a:ln>
          <a:effectLst/>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34608"/>
            <a:ext cx="12192000" cy="72339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5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long custom img">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E70E3B20-94D5-4F38-BAE2-3DD3B53ED096}"/>
              </a:ext>
            </a:extLst>
          </p:cNvPr>
          <p:cNvSpPr>
            <a:spLocks noGrp="1"/>
          </p:cNvSpPr>
          <p:nvPr>
            <p:ph type="pic" sz="quarter" idx="10" hasCustomPrompt="1"/>
          </p:nvPr>
        </p:nvSpPr>
        <p:spPr>
          <a:xfrm>
            <a:off x="0" y="0"/>
            <a:ext cx="12192000" cy="2683200"/>
          </a:xfrm>
          <a:solidFill>
            <a:schemeClr val="bg2">
              <a:alpha val="0"/>
            </a:schemeClr>
          </a:solidFill>
          <a:ln w="34925">
            <a:noFill/>
          </a:ln>
        </p:spPr>
        <p:txBody>
          <a:bodyPr tIns="720000" anchor="t"/>
          <a:lstStyle>
            <a:lvl1pPr marL="0" indent="0" algn="ctr">
              <a:buNone/>
              <a:defRPr sz="2400" b="0" i="1" u="sng">
                <a:solidFill>
                  <a:schemeClr val="tx1"/>
                </a:solidFill>
              </a:defRPr>
            </a:lvl1pPr>
          </a:lstStyle>
          <a:p>
            <a:r>
              <a:rPr lang="en-GB" dirty="0"/>
              <a:t>Click icon to add picture</a:t>
            </a:r>
          </a:p>
        </p:txBody>
      </p:sp>
      <p:sp>
        <p:nvSpPr>
          <p:cNvPr id="14"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600769" y="3048944"/>
            <a:ext cx="10991999" cy="1808824"/>
          </a:xfrm>
        </p:spPr>
        <p:txBody>
          <a:bodyPr anchor="b"/>
          <a:lstStyle>
            <a:lvl1pPr marL="0" indent="0">
              <a:lnSpc>
                <a:spcPct val="100000"/>
              </a:lnSpc>
              <a:buNone/>
              <a:defRPr sz="3733" b="1">
                <a:solidFill>
                  <a:schemeClr val="tx1"/>
                </a:solidFill>
                <a:latin typeface="+mj-lt"/>
              </a:defRPr>
            </a:lvl1pPr>
          </a:lstStyle>
          <a:p>
            <a:r>
              <a:rPr lang="en-US" b="0" dirty="0"/>
              <a:t>– </a:t>
            </a:r>
            <a:r>
              <a:rPr lang="en-US" dirty="0"/>
              <a:t>Type here 28p</a:t>
            </a:r>
            <a:endParaRPr lang="en-GB" dirty="0"/>
          </a:p>
        </p:txBody>
      </p:sp>
      <p:sp>
        <p:nvSpPr>
          <p:cNvPr id="15"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00768" y="5948397"/>
            <a:ext cx="7541747" cy="316831"/>
          </a:xfrm>
        </p:spPr>
        <p:txBody>
          <a:bodyPr/>
          <a:lstStyle>
            <a:lvl1pPr marL="0" indent="0">
              <a:spcAft>
                <a:spcPts val="533"/>
              </a:spcAft>
              <a:buNone/>
              <a:defRPr sz="1867" b="0" baseline="0">
                <a:solidFill>
                  <a:schemeClr val="tx1"/>
                </a:solidFill>
              </a:defRPr>
            </a:lvl1pPr>
          </a:lstStyle>
          <a:p>
            <a:pPr lvl="0"/>
            <a:r>
              <a:rPr lang="en-US" b="0" dirty="0"/>
              <a:t>– </a:t>
            </a:r>
            <a:r>
              <a:rPr lang="en-US" dirty="0"/>
              <a:t>Type here 14p</a:t>
            </a:r>
            <a:endParaRPr lang="en-GB" dirty="0"/>
          </a:p>
        </p:txBody>
      </p:sp>
      <p:sp>
        <p:nvSpPr>
          <p:cNvPr id="18" name="Text Placeholder 25">
            <a:extLst>
              <a:ext uri="{FF2B5EF4-FFF2-40B4-BE49-F238E27FC236}">
                <a16:creationId xmlns:a16="http://schemas.microsoft.com/office/drawing/2014/main" id="{6BC44F65-A5E1-43D9-8A27-DDAA2656BC76}"/>
              </a:ext>
            </a:extLst>
          </p:cNvPr>
          <p:cNvSpPr>
            <a:spLocks noGrp="1"/>
          </p:cNvSpPr>
          <p:nvPr>
            <p:ph type="body" sz="quarter" idx="12" hasCustomPrompt="1"/>
          </p:nvPr>
        </p:nvSpPr>
        <p:spPr>
          <a:xfrm>
            <a:off x="600767" y="5003613"/>
            <a:ext cx="10991999" cy="825836"/>
          </a:xfrm>
        </p:spPr>
        <p:txBody>
          <a:bodyPr/>
          <a:lstStyle>
            <a:lvl1pPr marL="0" marR="0" indent="0" algn="l" defTabSz="1219170" rtl="0" eaLnBrk="0" fontAlgn="base" latinLnBrk="0" hangingPunct="0">
              <a:lnSpc>
                <a:spcPct val="100000"/>
              </a:lnSpc>
              <a:spcBef>
                <a:spcPct val="0"/>
              </a:spcBef>
              <a:spcAft>
                <a:spcPts val="533"/>
              </a:spcAft>
              <a:buClrTx/>
              <a:buSzTx/>
              <a:buFont typeface="Arial" panose="020B0604020202020204" pitchFamily="34" charset="0"/>
              <a:buNone/>
              <a:tabLst/>
              <a:defRPr sz="2400" b="0" baseline="0">
                <a:solidFill>
                  <a:schemeClr val="tx1"/>
                </a:solidFill>
              </a:defRPr>
            </a:lvl1pPr>
          </a:lstStyle>
          <a:p>
            <a:pPr marL="0" marR="0" lvl="0" indent="0" algn="l" defTabSz="1219170" rtl="0" eaLnBrk="0" fontAlgn="base" latinLnBrk="0" hangingPunct="0">
              <a:lnSpc>
                <a:spcPct val="100000"/>
              </a:lnSpc>
              <a:spcBef>
                <a:spcPct val="0"/>
              </a:spcBef>
              <a:spcAft>
                <a:spcPts val="533"/>
              </a:spcAft>
              <a:buClrTx/>
              <a:buSzTx/>
              <a:buFont typeface="Arial" panose="020B0604020202020204" pitchFamily="34" charset="0"/>
              <a:buNone/>
              <a:tabLst/>
              <a:defRPr/>
            </a:pPr>
            <a:r>
              <a:rPr lang="en-US" b="0" dirty="0"/>
              <a:t>– </a:t>
            </a:r>
            <a:r>
              <a:rPr lang="en-US" dirty="0"/>
              <a:t>Type here 18p</a:t>
            </a:r>
            <a:endParaRPr lang="en-GB" dirty="0"/>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568541" y="5839356"/>
            <a:ext cx="3020539" cy="452273"/>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hort custom img ">
    <p:bg>
      <p:bgPr>
        <a:solidFill>
          <a:schemeClr val="bg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70E3B20-94D5-4F38-BAE2-3DD3B53ED096}"/>
              </a:ext>
            </a:extLst>
          </p:cNvPr>
          <p:cNvSpPr>
            <a:spLocks noGrp="1"/>
          </p:cNvSpPr>
          <p:nvPr>
            <p:ph type="pic" sz="quarter" idx="10" hasCustomPrompt="1"/>
          </p:nvPr>
        </p:nvSpPr>
        <p:spPr>
          <a:xfrm>
            <a:off x="0" y="0"/>
            <a:ext cx="12192000" cy="2683200"/>
          </a:xfrm>
          <a:solidFill>
            <a:schemeClr val="bg2">
              <a:alpha val="0"/>
            </a:schemeClr>
          </a:solidFill>
          <a:ln w="34925">
            <a:noFill/>
          </a:ln>
        </p:spPr>
        <p:txBody>
          <a:bodyPr tIns="720000" anchor="t"/>
          <a:lstStyle>
            <a:lvl1pPr marL="0" indent="0" algn="ctr">
              <a:buNone/>
              <a:defRPr sz="2400" b="0" i="1" u="sng">
                <a:solidFill>
                  <a:schemeClr val="tx1"/>
                </a:solidFill>
              </a:defRPr>
            </a:lvl1pPr>
          </a:lstStyle>
          <a:p>
            <a:r>
              <a:rPr lang="en-GB" dirty="0"/>
              <a:t>Click icon to add picture</a:t>
            </a:r>
          </a:p>
        </p:txBody>
      </p:sp>
      <p:sp>
        <p:nvSpPr>
          <p:cNvPr id="9"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600768" y="3048944"/>
            <a:ext cx="6205096" cy="1808824"/>
          </a:xfrm>
        </p:spPr>
        <p:txBody>
          <a:bodyPr anchor="b"/>
          <a:lstStyle>
            <a:lvl1pPr marL="0" indent="0">
              <a:lnSpc>
                <a:spcPct val="100000"/>
              </a:lnSpc>
              <a:buNone/>
              <a:defRPr sz="3733" b="0" baseline="0">
                <a:solidFill>
                  <a:schemeClr val="tx1"/>
                </a:solidFill>
                <a:latin typeface="+mj-lt"/>
              </a:defRPr>
            </a:lvl1pPr>
          </a:lstStyle>
          <a:p>
            <a:r>
              <a:rPr lang="en-US" b="0" dirty="0"/>
              <a:t>– </a:t>
            </a:r>
            <a:r>
              <a:rPr lang="en-US" dirty="0"/>
              <a:t>Type here 28p</a:t>
            </a:r>
            <a:endParaRPr lang="en-GB" dirty="0"/>
          </a:p>
        </p:txBody>
      </p:sp>
      <p:sp>
        <p:nvSpPr>
          <p:cNvPr id="10"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00769" y="5948397"/>
            <a:ext cx="6214961" cy="316831"/>
          </a:xfrm>
        </p:spPr>
        <p:txBody>
          <a:bodyPr/>
          <a:lstStyle>
            <a:lvl1pPr marL="0" indent="0">
              <a:spcAft>
                <a:spcPts val="533"/>
              </a:spcAft>
              <a:buNone/>
              <a:defRPr sz="1600" b="0" baseline="0">
                <a:solidFill>
                  <a:schemeClr val="tx1"/>
                </a:solidFill>
              </a:defRPr>
            </a:lvl1pPr>
          </a:lstStyle>
          <a:p>
            <a:pPr lvl="0"/>
            <a:r>
              <a:rPr lang="en-US" b="0" dirty="0"/>
              <a:t>– </a:t>
            </a:r>
            <a:r>
              <a:rPr lang="en-US" dirty="0"/>
              <a:t>Type here 12p</a:t>
            </a:r>
            <a:endParaRPr lang="en-GB" dirty="0"/>
          </a:p>
        </p:txBody>
      </p:sp>
      <p:sp>
        <p:nvSpPr>
          <p:cNvPr id="12" name="Text Placeholder 25">
            <a:extLst>
              <a:ext uri="{FF2B5EF4-FFF2-40B4-BE49-F238E27FC236}">
                <a16:creationId xmlns:a16="http://schemas.microsoft.com/office/drawing/2014/main" id="{6BC44F65-A5E1-43D9-8A27-DDAA2656BC76}"/>
              </a:ext>
            </a:extLst>
          </p:cNvPr>
          <p:cNvSpPr>
            <a:spLocks noGrp="1"/>
          </p:cNvSpPr>
          <p:nvPr>
            <p:ph type="body" sz="quarter" idx="12" hasCustomPrompt="1"/>
          </p:nvPr>
        </p:nvSpPr>
        <p:spPr>
          <a:xfrm>
            <a:off x="600769" y="5003613"/>
            <a:ext cx="6214961" cy="825836"/>
          </a:xfrm>
        </p:spPr>
        <p:txBody>
          <a:bodyPr/>
          <a:lstStyle>
            <a:lvl1pPr marL="0" indent="0">
              <a:spcAft>
                <a:spcPts val="533"/>
              </a:spcAft>
              <a:buNone/>
              <a:defRPr sz="2133" b="0" baseline="0">
                <a:solidFill>
                  <a:schemeClr val="tx1"/>
                </a:solidFill>
              </a:defRPr>
            </a:lvl1pPr>
          </a:lstStyle>
          <a:p>
            <a:pPr lvl="0"/>
            <a:r>
              <a:rPr lang="en-US" b="0" dirty="0"/>
              <a:t>– </a:t>
            </a:r>
            <a:r>
              <a:rPr lang="en-US" dirty="0"/>
              <a:t>Type here 16p</a:t>
            </a:r>
            <a:endParaRPr lang="en-GB"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568541" y="5839356"/>
            <a:ext cx="3020539" cy="452273"/>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MG left">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5088000" y="-6000"/>
            <a:ext cx="7104000" cy="6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icture Placeholder 2">
            <a:extLst>
              <a:ext uri="{FF2B5EF4-FFF2-40B4-BE49-F238E27FC236}">
                <a16:creationId xmlns:a16="http://schemas.microsoft.com/office/drawing/2014/main" id="{E70E3B20-94D5-4F38-BAE2-3DD3B53ED096}"/>
              </a:ext>
            </a:extLst>
          </p:cNvPr>
          <p:cNvSpPr>
            <a:spLocks noGrp="1"/>
          </p:cNvSpPr>
          <p:nvPr>
            <p:ph type="pic" sz="quarter" idx="10" hasCustomPrompt="1"/>
          </p:nvPr>
        </p:nvSpPr>
        <p:spPr>
          <a:xfrm>
            <a:off x="0" y="0"/>
            <a:ext cx="5088000" cy="6864000"/>
          </a:xfrm>
          <a:solidFill>
            <a:schemeClr val="bg2">
              <a:alpha val="0"/>
            </a:schemeClr>
          </a:solidFill>
          <a:ln w="34925">
            <a:noFill/>
          </a:ln>
        </p:spPr>
        <p:txBody>
          <a:bodyPr tIns="720000" anchor="t"/>
          <a:lstStyle>
            <a:lvl1pPr marL="0" indent="0" algn="ctr">
              <a:buNone/>
              <a:defRPr sz="2400" b="0" i="1" u="sng">
                <a:solidFill>
                  <a:schemeClr val="tx1"/>
                </a:solidFill>
              </a:defRPr>
            </a:lvl1pPr>
          </a:lstStyle>
          <a:p>
            <a:r>
              <a:rPr lang="en-GB" dirty="0"/>
              <a:t>Click icon to add picture</a:t>
            </a:r>
          </a:p>
        </p:txBody>
      </p:sp>
      <p:sp>
        <p:nvSpPr>
          <p:cNvPr id="2" name="AutoShape 2" descr="data:image/png;base64,iVBORw0KGgoAAAANSUhEUgAAAhcAAAGTCAIAAAAUcqdMAAAAAXNSR0IArs4c6QAAAARnQU1BAACxjwv8YQUAAAAJcEhZcwAADsMAAA7DAcdvqGQAAJqnSURBVHhe7f0LnF3FdeeLH70lBHo33bSeSCIE2SPZAmGDpHguSRQMyRilAeVPlDi6JGZIcoX8SeDzDzdiPkEekjF3hsf9/D8EJwx2hpARSNN+JISrjMn1gMC2DAbNWARbWGqEZLVatNALvZD4r1prVe2q2lW1a+9zTr9U3886tdf6rVW1dx9pV/U++/Q5w9o2vFlLJBKJRKISYhX52Z/+PEeJRCKRSERzyZf+ZTi7iUQikUiUJ60iiUQikahOWkUSiUQiUZ20iiQSiUSiOmkVSSQSiUR10iqSSCQSieqkVSSRSCQS1UmrSCKRSCSqk1aRRCKROK8ZNmzYq6++yoEGiJDiwE/MKrLzkaUwFLL0kZ0s5vnHO4JpF9BFIfuKvfnGqbCLDDHwHf9o7rSO4foO30/d4H+Xup7cRCIxaPnBD35wzdJl1kICIYiQ4thP0SoiZqrLdvzpR8zXav8A83Ajufbhn4iBf/Jwbd3ncQ6bf9fWj7beNZ+yjWPnI59/5tafPP5ZDHinQBP21Cc04d/ls4//5NZn6N8gkUicR1x55ZWvbH1JX0hoCQERUqQECK8iMPWu+/hzH/HcC8y/6y7lN5T5d/3pF15+5h+aNoXt/IdnarfeODhXjDxN+neBf4SPr3uwwb8mJBKJgY++kJRaQoDgKgJT78tfuMk5PWmvpohXiSwcWfF6yR13gOwoN9FfWckGMrtBjZTsEueOihaRwgPOH4hUlj7yiDxgXxdjTPmjKR8dGAPJXlPKxv8xK4rm/btctuDa//VjeQSJROI8Qi0kpZYQoOgVrWsXXMaezj/ecZn4XVjwk4f/1w3Z1If4si//rwVf+0j7BVpn5yNf+sq11jwPc95lz9zKrz1p3UC/oQbjCwn2JUueq32J95Tf0U92vPzxn8sGf3ndZfpkWnjA+b1kXb5We+YrVC7QuwSeIouX1+24SVQ+94WX+VrAN76kSf8u83/u4y/v+AnJiUQiEUHRKuKcU3b++H/V5O/C+FKUUeTN2qsEwhO6mN+sexT4G/ef5u5bPPN5MaPzEiH2JZeEG74i9+TckU52X0SMU3jA+b2Acu3Dd2MX0UNsCb2L/ymykWN99qYv1PBawDu+xDleeKferP50pYuRROI8Rb2QpV7a4kQRwVVk/o23XvuVr+dfGGkkakLndaGIl6GLOTt+gX69FkSOUYW+2UscTfx3sS7aEonEeYF+L0S9tBW5kISvRcSvrF+5QXuFfecjj4A//+c+XpOzmHgpSv6GS4Sz8eBcKV+kUlx769e2PleTL8fgvnI1eYK/YhcecH4voMjXnkQP1AzcY8JhyBXwH7/u6KUoGL9p/y7iGsj5WlkikRiy5G+nl1pIil7R+uzj+Bq6eC1H8PnajWLq+ezjStReXpKEs/HMv2vrcx+XdzCyGZPfk3oZ3okW+6qZdzlcwIpU878DrPCA83v57OPPiXkc+HztVscrTu4xefYXfL3m6qUoGr9J/y7pUiSROP+46qqr9CWEoIUEUhz7OW++MXfnI0s/X/taM/48RLwJYMef9v/rXPXTvOcokUgMTc6nb8ydf9fX4PrFe7FSnX98cN3LQ+JVIHwLV/7dDIlEIhHivLkWaTDiAmTdy+R/Qf/7v0QikTh/OJ+uRRqM+JwWSVpCEonE+UtaRRKJRCJRnbSKJBKJRKI6aRVJJBKJRHXSKpJIJBKJ6qRVJJFIJBLVSatIIpFIJKqTVpFEIpFIVEf81eHS1/+Uo0QikUgkotn6iS+la5FEIpFIVCetIolEIpGoTlpFEolEIlGdtIokEolEojppFUkkEolEddIqkkgkEonqpFUkkUgkEtVJq0gikUgkqpNWkUQikUhUJ/3teiKRGOLMmzfv4osvnjRp0pQpU1hK1Gq9vb1HjhyB9s0332SpPFs/8aW0iiQSiaHJ5MmTb7zxxvnz54N/7NixDz744PDhw5RKABMnThw3btwFF1wwevToXbt2ffvb3+7q6uJcNGkVSSQSQ5OVK1cuXrz4Rz/60bZt295++21WEy5mzpx51VVXLVq0aPfu3Rs3bjxx4gQnIkirSCKRGGpMmDDhd37nd+Dio7Oz89ChQ6wmioDrErh0mzt37t/8zd/s37+f1SLSpzEmEokhBSwhf/iHfwiXIP/5P//ntISUAi5BNm3a9E//9E+//du/3dbWxmoEaRVJJBJDB7gK+d73vvftb3+b40RJfvjDH8JC8vnPf3706NEsFZFWkUQiMURYuXLlsWPH0hJSJ7CQ/PjHP169ejXHRaRVJJFIDAUmT568ePHizs5OjhN18A//8A+zZs2aN28ex0HSKpJIJIYCN954449+9KN0L6QhnD59+pVXXrn++us5DpJWkUQiMRSYP3/+tm3bOBhIzF71wBOSu5axiGoWLbvriSceWDWbowEBrCLTp08fN24cx37SKpJIJAY99NrLAPy7EFgs7lvR/eTtyP1bWtdoS4cElpA1tSdvv3dj6T/5ayb0Z+2f+MQnOPaTVpFEIjHoufjii48dO8bBAGLZTStqW+5/5CWKujY+vqV74Q3GNQcsM2tas5IBxdGjR6dOncqBn7SKJBKJQc+kSZM++OADDgYOs6e31rr3apcYXd99o7u1bSZH4jLkvkVv3D/ArkIUsDBPnDiRAz9pFUkkEoOeESNGnD17loOBw8y21u79ezhQtE7ni5GFa9YsJG9Qk1aRRCIx6Dl06NCFF17IwcBhz37jyoNRVyfbn7z9/i21Ffflb5UMDMaPH3/kyBEO/KRVJJFIDHp6e3svuOACDgYOXXu7sysPwexPLzKvTuhWyZqBuY7AKhLzKchpFUkkEoOeN998c/To0TNn5n7v72de+rp+rTF71R0rWrc/Z94F6dp475PbF64ZYO/zxQ9nbGlpef311zn2k1aRRCIxFNi1a9dVV13FwYAB1gh8fy+C7/l1vBvrpUee3N664r6BtZB86lOfOnDgQMwrWumT4ROJxFBg9uzZa9as+Q//4T+U+nqMhI8/+ZM/ef7553/4wx9y7CF9MnwikRgidHV17d69+8Ybb+Q4UQe/+Iu/ePz48cIlhEirSCKRGCJs3Lhx7ty5n/zkJzlOVGLevHlXX331f/2v/5XjIopf0dq0aVPto1rOPsopYHkxlRUqYKnMsn7Zhbvs5o7/k88EP5s2b2avJDd3dLCXaBBtbW2/93u/9/d///eRv0cnLGAJ6ejo6Ozs/MlPfsJSkKhXtD4634l8BppWBq7XYKKzFKfVU5YX+6XMafWUxR5JHKOrWqLB7N+//6tf/eqKFStWrlwZ/z1LCeIXf/EXb7311vglhCizihhn10C2xs5B9VgjjiTDCPw4y/JiZJmTPijLi40tc2KWQQT/MlHoC0MpSzSePXv2PPTQQ5MnT7733nt/5Vd+ZcKECZxIeBg3bty//tf/+k/+5E8+9rGPPfHEE6WWEKD4Fa2NGzfyqYSznTQ8v2zLi40tAzv/dmE883WPZlvlvufHLmq1VR3r8d8gxKbN/8xeSW7u+N/YSzSBefPmXX/99dOnT+/t7T169OiA/LjGfmY80tLScuDAge985zsVXgbc+okvFa8i4h4Lnk7ZqSWsQWepVwEbMH3hYSnCGroLYZX7NnkX/E9fqa9bAWts36btolb7jY778CkIsWnzVvZKcnPHUvYSTQN+0f7EJz4xderUmA8WPN84cuTI4cOHX3/99Zi/C3EStYr83d/9HZ1O8gQja8Qpalgz+/LBN3MXbE3oW/GZB6tvv8UKWESZOP7G7gKsr/rWav+fjn+HP0OITZsrfjnSzR1L2Gs47dd/8c5pb25tWbp0CkRvda5/6jVKLF69YeXlwmEN4gU70BNdrnjzsYee36eriUSIwX93Hc/1YvMSyhUR7Kt27TaYoCzFbzYOKZoy+7XN2Tcv5hTarwNTFMWRuwCL2K+wBvTl06AA625HvDWVy6+obVwPdL51+WeubxcKLBQra51CW//Ywc+sXgzS/oO9LRdjsm3alNqUaW3CXbzg8rd2pCUkEcVAXkW0XfOJnTMvoVwRub5qd8Um56MqOLs5J7i8heZBwxw4VU1Ufd17yVv0wejGZB4jsg3fb170lvFpUIC1NsRbU3nrO+KyAhcKWh3aF14xRa4O+w70XL4AlpF929+sXbEQlpHFC1q2bn0LtfaLW3oP7seyRKKIAbmKGGcyWmNwDaTvxWdcVxnZVw0ozDltucyBU82JagTDvNOl1wrACr1eWORPF3EwTObJVPwPUtfBxGGtDfHWt4irjctXbiDodS1cTsQaA4vIm9uf34HLCNT1HMAFKJEopNmrSFz37KQt7FGQdqMPbhk+qiL7qtGE+eesYlxFsZNgzrAzbUxMUdXbFj8jw8OPXpb5yuJFaRkY6ClhkQPG7pdPgwKstSHe+ha4KBG3QxR03+M1sXRcf3GLWDjQX51ez0qUoF+vRdS52kDUmLqVxuyjD+W0YnJFoqNzIsuZG2cibkDLmMzTQFFVskXuRZYZyJhryEoOaBg8JLqY+cryYlQZnwYFWGtDvPUt+7a/2StvkdRqi69nDxaXy5cu7cGFQywjl1+eXs9KxNMfq4g6ReuHh9LO/HpQg1jGZJ6GU9T6+sxLLifqnfOdyxyYKldGTaBsPoyy+AFRtMlXlhwQTKGLhlXZC58GBVhrQ7z1Mfuef6izZ+md/JLWFVI90FOryasPcb3S++b29HpWIpbid/p+9atf5VMJTy9peH7ZViRmg+QroweEh6UIKylmRyIV2yJEHqRqd1KMIyErP6AxSPSuLUUMEtkXzCMaR0IWsWthmpgNUmbXliIGiezuL6vVfqfj3+NYITZtPs5eSW7uGM9eIjE4ifp7kSeffJJOJ+0Ek+eYbaGz0SEWKGBSNLoHKw1rePfyfcGa2D1uQDFCXKWwhnevoy8YPCxFWD3dywxYq63peADaMJs2n2GvJDd3jGIv0UzGjh07CkmfrKVz+vTpM8jJkydZKk+f/L0InqARuIqob1R3E9WxQnerL1iGEUikqOqFwSwk/RhUcd5CaHvJLCdSZZ58pTBndxOrIGz4yGA9btdg+BDoYtnuuhLfF0U+DQrQX6QqZYkmMnLkyLa2tvnz58+YMWPatGkD8YvZ+xV4QqZOnQpPzmWXXXbJJZeMGTOGEyUpvhZ54okn+FTCs0oanl+25UTRK65SmBRFr5xoWF6Eh6WARfTlXpF7AUORe5mibTlR9Cq5IzDRKycalhdRMTpK0bacKHpF7gVMiqJXTjTMJcLDUoQVidm+IrujkvXSRNtyYq12e8efY+cQmzZXPP1u7jjFXqLRtLS0TJo0iT7ho57ftc8H4BJtInL8+PHu7u5z585xIoKoV7T++q//mk4n4+yKOQm5S9zpCgYPSxEWFHkXpmhYThRdInfUN3sBQ1F0yYm2mSJ3KbMjey9gRd2zLtE7goelCAuK2V400bCcKLpE7ggVUZ8TbTPFWu13O/4Ce4bYtPki9kpyc8dR9vzs2bOHvUHFzJkz2etzRowYMX369DNnzvT09Hz44YesJooYPnw4XLGNHz/+3XffhWeP1SKiVpG/+qu/otPJOLvCZ6BRHHWuOkQ2lwgPSxHmF3l8U7RNE7P6uB2J+rhKYfCwFDB/d7u4aEdZfVElmaiPqxQGD0sBC3Y36vOVOUXUBwc0DB6WAhbsbtQX7ahW+72O/4B9QmzaPJW9ktzc8R57fmAV+f+23cHBIOEv9j/eX6sILCFz5sx577333n//fZYSZbjgggtaW1vjF5IB8DlaeMrGQsWR9ao4pl4vLqy3isECWJVkPqwyMh9WmTInVo1ueawCyyysbN50rJQwmKtNhetMUViuUhg8EEs0QrKKIp8GBVh3O+It0WDgKiQtIfXwwQcfdHd3wy8Bw4YNY6mIJqwi8T1KVUYWU2VMsaosLNYrvcWY0MuEwSMPilkNGc5cNihlNWRyjjOQMdeQabNhhgxUSpgxb0qkp6esSjCukNvMcpVg+BDoorMSxPhKaJtRicanQQHW2hBviUbS0tICv0GnJaROYCE5evRoWxt+MGcEjV5FIsvpFI0hslKUyTnCwJRotAZWcpk0H1YZmA+rDMyJVaMsj1UgzPVDkWhbrlKJtlWt1EXbtEpLtK18ZV60jUU+DQqw1oZ4SzSMkSNHTpo0qaenh+NEHRw8eHD8+PFjx47lOEhDV5HI2vgyUemsliLVOEt0ypYFKvWa6mVS0mvUBGfgmeDy+KZCCyOrmYWVVaZjpawDYDxHpXyF7/jJISzRMK0yLxqGolEmRdtAjMRaG+It0TCmTZt25MiRoXk7ffaqB564axkHfQGcH++99x5c23EcpM/vi4TGkzlxArPrJb4mXKZqAmWOmly1yGozUYYWqKyyPFYBmBOrBiwPp8z5kZGenvIdvxIzQ1HHyJqmMPTcsFRhicJyR2WJmUmRa0zRsHgR5BistSHeEg3jwgsvPHz4MAd9i5jkFX062zcRWJLHjRs3fHjxGtG4VSSmsLCGTt0whTVUUKVGi1VB4BnIaliw0QuialxFztkNHxmsm5UWekqZjlCK9pXpzn25uqtKRZbKGT4MRZhrX85D1feVFw2Dh6WAQaVdzKdBAdbaEG+JxkCvvfTL34XAEnLfiu4nbyfu39J65dBYRs6ePXvmzJnx44s/pKcPr0WMkVzDFu4Kz+oQ7gJNogIhOOoEWYEHVeCuMecgxizlrKzMwwXS8lgFYBkY6ClhuC8dJeqmY6WUKUSYGwEMHwJdtCoJZ3cywhBdR+seQYqiICca5jsAQ+fToABrbYi3RGMYNWoUzHoc9CnLblrRuv3JR17isGvjveDrFycPrJqNGXxVapVMaFcsy+4iKROV0s/XNbCKxHxmTINWkcKqcAGdsQHCBZQVBZ6irMBDuEBljQItcBdI9GxxQa6CxKyA5czTU2QWQvSPoOvCsFJHibopLF2YOYIu6sY5UxQmK4m8rozSlihMGyEv6gYPS2HLdD4NCtAXhlKWaAywisT/oVwjmT29tbb9VbmGSGAtUdcmtRV38DpSqy1cVHtcqE9uX3gDibC2rGndcj/W3o5rkVBqdGlz//4b+nUd+fDDD+GJ5cBPH1yL4AkZoDDrLkDVm0UoW65AC7KsUcGorCuZy5pFnJJTlQVnpeXJsq7nNj9d6lgpMB0WzRGY3LDC4CExdM0U+QMTBg/KmqLyCRXmDR6WIkyKRt9gpW2s82lQgLU2xFuiMcT/cUODmdnW2r0/8OkCXd99o7u1Tf4F5vbnNnaJ7Z79LM7+9KJWKRKo8LLUtbd74SB4fawRq0i4pElZSNWZ9f1onOXIQKVCWZx98nAWLY+RNStY1yY7HSUq0zFSuQNTojIdXSfDh0AX1QgKXdSNsERh2oFZojJOuYYFg4elCJMi9zVFZSILoncEPg0KsNaGeEs0htOnT48cOZKDvkStBxbqNa37VrSy5CK/CIFSW7iG+j6xZiGr/cOIESNi3vPW5GuRcO9Alk5jJlcX21GBEqUcWSSQFTrOMjYoUS9HVkvls6zLycuCs0UpkRWPDNZdw3JKM0YWGwYPiaGjKVgxR2CCwxoimHbAeZGMsERl8LAUYRHDZuYeIQ5rbYi3RGM4c+ZM/6wicLlQy10vwBJy36I36GWq+7d0s+oivwiBUtsu79UD6o5LPwBPKSzPHPjpw7vrFoGBwylftp6UkZWBIyVRqXxWiNrklWFOUhZ6SmTFg8l0HMEiy6Jl5OZEEtVWN51Mz/0UuuhI5QwfhiJM+ynyOhhhicpEKieSwcNShMWLYA6dT4MCrLUh3hKN4eTJk8OGDeuPrw956etbuheuUbcvYAEhv3svvkwlXqASWw/iBS95i4QwlWWr9FyfMnz48DFjxhw/XvwNbHWvIoF8lRSexk5Aj0qZRbG9NEiPTcnAkZL4Uqy7fmROoRnkpjkS1VY3haGbu9NFMoVSlDG5YwDDh6GwwQOxRHKITNeMEL7rR86LZPCwFGEoYtIWyYyUPQKfBgXoC0MpSzSMY8eOTZw4kYM+pGvjvfdvaZWvQcE1yNdf6tr43HZ+VeqOtu7QtQj0fnxLbcV9WEtvyYLxnuyWyppFVNYPXHTRRadOnYp551vxZ/r+x//4H/lUwjNMGp5fYIYuRTCfDsYpUwTz6WDwsBQyeFiKMBR5NFME8+lgWcoc1qeDiVROBIOHpbDBw1LAsDhW10Y2Uk49dxgilRPBfDqIIpU3eFgKmBzBSDkPDMzcHadyx+DTweBhKWTwsBRhKPJopgjm1/+o4/+H6VpPT897770Hv/DOnDnT+r6jTZsrfubuzR2Ps4fAL9T79u2DdhpCf/CVPtM3EvjFGXb605/+tNTXYyR8zJ07d//+/R988AHHHvrjM3194wX0xnSBOcHThXQjhYFDl/hSmW7mlG7KUsRj02EdzYKK8yklGrpWnKVwo4soMJau/wcwdNYEmWg+yZYY0MFYdx6wSweDh6WQwcNShMWLYJlOZwEsIdOnT3/qqae++tWvnj59Ovc30tYVRrxlHD169MiRI48++ujGjRuvuuqq9HlQZYFfnI8fPw6rL8eJOpg0adKHH35YuIQQ9a0ivmQf6M5U3+h2SpuJLBw6Bg4dsXX0lEimsHXxEOii1ASGriV0UZNtXaUsMUrXxGLdFMm8uksEg4elCIOHpYBBJWwsEYxHoLMArkLuueeeKVOmtLS0/OVf/uWMGTMOHjxIKcRaG+KN6e3tHT9+/F/91V/NmjVr4sSJv//7v98dfiEk4QKeNHga0zfj1snYsWPhvzpcFnNcRGOvRSoV+zoZuhY460HMdLO4oD5XrAlMppu5TDdh3UywiKbDIs5ZOqxzxLDoL3boPBtmUKhMIUJZbOuaKfRipesKGWEVZ3rOhJgrBvPqLlGYUy9dTGcB/FIG5xX5o0eP/rM/+7Nf/dVfhdNM/qWbtTbEW+3cuXMwzrXXXvvwww+PGzcORxO7SF/SVwF4Mt99991LLrkkLSSVgSUEnsCf/exn8f8Dm/CKlq+HUy9bHD9IoDivO0SMA8WGjoFDd4oYOHRNzHRzdtNx6LmpkHEOElfMek4Ec+pOEcyrlyqGtswg8cXCnLqXW2+99Td/8zflFYO1NsRb7Z133vnsZz/7hS98AcdJ1Aus63v27Glra4Orxn77U8RBy6RJk9rb2/fv33/ixAmWIuir+yKlhnEWu0U88/PEF4PiE+spZtFUWUTTYdFUWeSIUaJenIkUSAxdYogyoYtSy4niIdBFoYmHoQhBPAyFDB6WAoYPQyGDh6WAOSuF+YpdulsEc+h8GuTYunXr3/zN38hX4a21Id7Ed/M999xz3/rWt3CcRAM4ffr0rl27Ro4cOW/evMmTJ48YMYITCQ/Dhw+fOHHi3LlzJ0yYAL/WlFpCgOL3aP35n/85n0p4kkmT55chgsHDUsDgYSlo8LAUMHhYCpiQc7oQwUw9JIJpeiaCSb1YBEM9SgSDh6WgwcNSwOBhKWBCjta9Ipiph0QwTc9EMKkXi2Co2yIYPCwFDB6WggYPSwGDh6WACTmnCxHM1EMimKbXan/S8RVof/SjH23evPnCCy8UUq32la985YUXXoBfeOltVJs2P0h6WW7uuBvac+fOvffeex//+Mf/+I//mKa8s2fP/tIv/dInP/lJ8NN7tCozduxYuCIZN24cXKAA6UXCPPD/DZbbMWPGnDp1qqenJ/J2uk5979FyZhog5hKR3UHJROkZoiRWhGkkshIULNahMusJZJEjJhO1RCZSILeGjtgibmwRkD+OLtJh26KpEyp0iOYTxaLUiUxEIwwRVUNBg4elgMHDUsCEnNOFCGbqIRHM0OksgMnor//6r+GXXPg1bd26dS+//DJc+GtfvWBdYcSbAMaB8d96660/+IM/6O3thSXkm9/85sUXX0zZRGVOnjwJa/DOnTsPHjxY9vfr8wRYPA4dOvT22293dXVVWEKI4muRf//v/z2fSnh6SUPJUNDgYSlg8LAVckydRTBNz4uZQoa6LYLBw1KozHkwThHMeSRgzoNximAoGQoaPCwFDB62Qo6pswim6QUiGOqGQgYPS0GDh61A6xTBTJ1FMKlnik8EQ90WMbYUMHhYCpiQTV0oZJpeIIKhXqv9nx1/DS1cLsBvat3d3cOGDZszZ85FF10kcpJNmx9jryQ3d9zJHnL8+HGY9WC+gyUEoI9TTdciiYFMn/y9SOQAzjJDxKC4DAHFKVpkZVouEyV5BXCUwbSTFz2KV5SJTCHQs0VNMUR5JErkEHUFi6jbChphK9rgmQiOqQvFNIJD7blihUweoSFibClg8LAUNt+ROOtB9OnCobMALhdaW1sXLlz4r/7Vv7KWEMS6wog3g/Hjx//8z//8Jz/5yenTp8d8InciMRBo6CrirTUT+TJnx5gyUPJH6C5jl8krgKMMpxIdqnGKOkYZbgyF0CYvRUBxikpVCgu4MRREnzEJFSoFYEX78VlBI1VXUBAbWwEnJ7IvdYJFqRsKGjwsBQwetkKOq1iYttNMBHPWC5FPgwKstSHeEolBT5OvRfK9YxSgWkdQMhE9Q5E4FUssUNAjJRMBbZJS+BRdNBTcGAqhzXQKEaKuUDVKjFHAy4vCN38i8km3FTSnAhtbId/8iZSvfqJMQYOHpQjLidwxOLjD3IPHMaaqJRKDnua/ohXCM3hebqBi/URCUZ7cmiUlFF00FNwYCqJmLgXXaBIraIoopezgqBsKosbJFM2ITJFSpqDBw1bIMQdXPumGggYPW4E2J7I1QOfTIMjZ2vBqxv0TicFM1VUkLzdSMdXq42hAWFExpaxG6plCyJlIpyGKCM3BySfdVmRsK+SXHcepaIMTHKJOsIIGDz0UCjnmOMpX42QKGjxsBVoQneNIMVPIUDIUqrEH59MgyOmqlkgMAfr1WiQ/doGCgVUDYYxiUag4BymrUMgKbgwF0ac5gmukxCFHwrMVClFXuGs0RYVRipQyhUJzzhUKmfZDsUIhSoaC6OOIUJn8oTIFDR62Qk5OF+YUwaJ0Pg2CWGtDvCUSQ4CmrSL5foUjxXSxFA411SjAIN/F+qGEojxjy9C0opN1QSjMKzrOghhF4SsIKMKXcyJBvgillCmIPocSHMongUM0im2FfG2/5LChZChUY+5X+c79CsXcb2bO/YKIUqaQoW6LYJnIp0EQa22It0RiCNB/1yKFA+cLLCWmINzFWaArBQVyrtERiiZRAQu4yUJEhDiOggqEgmoWStQcp+AaKXHIkfAshUNtv6zIQIWskO+qFwqqhkKOeZzkk26EaEIxj1P5ar+ZQpY7TvZNPbNSOohC59MgiLU2xFsiMQRo0CpSWFW2IF9fZwGEjS1w1tdTQGGFAqX4QqGgmoWI8OUESpAvQpRUiBE6nnr6f5KFmAVUPSnKz9ejEKq3FQq1esNc9cLM+qzAO04M1toQb4nEEKA51yKFnayCOushLCzQEfWmlEXoiQKMCBFqsZFFz1Ao1GLKsoCbLEREqMWUZUGb3RQilLMkYBT46jXFF+YVwheSYoWApdChZqEyinWFQn995ksTBXXUG+bW+TQIYq0N8ZZIDAGKPwHl3nvv5VMJzzM2eBih8uV5xyGaCLV6ESorW4+BESpf6plCYbA+C9FE6Nt1+XojVNmy9WCD5VBlPYfS4GGEmk9dDIXCgXKoD3T8rdgE+XebN7FXkj/ruJk9P3v27Pne977HwSDhU5/6VPoElPOE/vjG3DzWHjiUqjsryYe6YoVAnaGuZCFuHFktNrJiojIUDmXMIUd2CMSESjHCsrs265VP9VmosrKeQ2kkZSGiQlLssOqubatX59MgiHWFEW+JxBCgEauIVVIuNOO6huItkw91JRTKeUTBoZTcWUldIe5akWVxQyEr5Gv1RlabConisOxQMuaQIx4nC5WhlIUqq9WTk4XmrpVfeihtHBEqH/UsVAZ61oVPgyDW2hBvicQQoNIq4tKajrXTEqGcLBQcSjXU1wzBLxdqsZGVk5QiEJLvDc2hsixKWYgIX3s2HFlnKHfBofLlUByiiVCrF6EyjLNQZbUfgZwsNHedWQN1MyV2SsY6nwZBrLUh3hKJIUDxfZF77rmHTyV5zqGP51cWKsM4C/UsBuyjcSiH4lAaPIxQ+Riwj6anjBBNhJ6jhYfyRah83zhgsguHyvfsAnQjVFnfOGCulAi1XYhQ+Riwj6anjBBNhJ6jhYfyRah83zhgsguHyvfsAnQjVFnfOGCulAi1XYhQ+ahnofJ940CrDSVC5X/05Y6NKIW4o+p9kcfTfZE+YezYsaOQ0aPTJ2BmnD59mr6/6+TJkyyVp/n3ReJ7W5Wh0MzFdwTfCnWMFEwg7AryHa1Q4ajUYj1Lu8hCzQfyKRGilIWI8FWQT/lCuXcKMx/jLESErz0helb5VkiBHiqfjjYLVVarV2alOJQGDz3MLKdzR9Cju7BFYV1hxFuiqYwcObKtrW3+/PkzZsyYNm3aBRdcwIkEAk/I1KlT4cm57LLLLrnkkjFjKn48aPG1yB//8R+Lkw+QZyH6cIrpofI1XYSaT6ekCjMfu2Sh8uVQHEoToS/l2zsG7KMVp1y7YN+X0vYuQmUYqzCQwoj1zJcmQteuOfTsHR7KF6Hyc7vIfF/Kt3fPrkXoS2GchSqb23UWuvYufM8u4KF8EWq+tffMz+29Vvu/Op5BKcRvVr0W+dvz+1pk7ty5K1asmDdv3rZt2/77f//vvb29nGgELS0tkyZNOnLkyOHDh+v5Xft8AC7RJiLHjx/v7u4+d+4cJyLo2/doBUZyp1C1UnoYThmhWWpV6mQhzCH+ylIptXdHil32sxD3Thgp11GpkHwrpJh8dAXCl7twpGSo+wB1sVIilLrwpcOhmQI4xJh9NA5zR5WF2lDKRMqlg8HDlyqj82kQxLrCiLfzlvb29n/7b//t7bfffujQoU2bNsFvwX/0R3906623TpkyhSvqYMSIEbNmzYILkV27dsGcmJaQQk6fPt3T0/PTn/707Nmzs2fPLvsNaXWvIoF8P6RwY5XpIfhWqGhACucghZ4yyvRQTlsKPXSnUCIfXYHwZeBIsWukhKMdsJEyjyoqJXXhI1mopUSofAzY100elSGS+VLaUWUimS+lHZWRAl1LiagYa22It/MTWC3+4A/+ANaPp556Cq5CYP7aunUr+MOGDaO1hOsqAUvInDlz4BLkZz/72YcffshqIgK4BDlw4ACsuzNmzCi1kPTVtUhgmMiUVeZLRZYBHOLGKrNCBadQYl+ih/mUivWU7gN2SgakGyl2cymc/gg9paZFwvB9KW0mxSjzYaOHma/pItR9XwoD9k3dCHXfHAqMUzkdLJAS5tPBshSfBkGstSHezk+uuuqqgwcPwix/6tQplmo18Ht7e0GHLEuVmD59+nvvvff+++9znCjJBx98AAvJzJkzYVFnqYiGriKiNqLeLtFiPRUYST+qQBcjZXbx9bK6RJXpYa6LCn0+eL6U7gNZ6OpihUTmyy4U6j6gh5lvdgH00O1jnIUe3wgxYN/U6flXpqcyXzfs4k2ZCpfl9pIZ63waBLHWhng7b4Gn/6abbvrc5z4Hv/ZCeMUVV6xevfqXf/mX9+7dSwXVaGlpOXPmTFpC6gQWkqNHj7a1tXFcRNOuRSL76WWBLr6yOruAL0IpFZQh7MtY6QCnEIcvY6UDnEIcPsbkoysI+/TvxT7qAPsY5/XILuhKHwP2UQc4xJh9v24YPLTQ8P1TvFGm+ZDKfN3gYSnKQgsJnwZBrLUh3s5bfvSjH/2P//E/4B8E1pLf//3f/8xnPvMv//Ivf/EXf/HMM8XvZfAxcuTISZMm9fT0cJyoA7goHD9+/NixYzkO0ievaOljRI7n6xIYikPcxHSx/Hq6GD5OSQrLz8p0X+ti16jASkV0IZ0i3QdsXwakU8Q+Buzn9CzUfQzYj9HBMFah4eNPyr50hGm6bfV1MSwKa22It/OZ48eP01py7ty5r33ta7B+1PkerWnTph05cqSueyGzVz3wxF3LOJA4xYFGow8Szpv33nsPru04DtJX90Wc6GO7fTy3YygeCnwtCNSrUPhazipTsa1LwFch+xg7dPTcuvQdqaIuhOFrXcjJfPlU27r0AdsPdMGA/RgdTB5b3uCR+dIRvk+H1jca6IGUpQjj0yCItTbEWwLWEmhPnDhBYT1ceOGFhw8f5iDAsrueeOKJB1bN5rAaZWdtUS+ptu8+X8xgSR43btzw4cVrRL+uImXRj0U/MEPnraCEj5tAjQqjfJyPCG9NvC9jX6qEjp5bB8d32FoXcjJfdrF1MAzYj9HRy3zpsGkpw0APpCxFWYnR+DQIYq0N8XbeMn/+fPY0YM765V/+ZQ5KQq+9xLypd9mVC7dv39666NP1LSNlgAXgvkVv3H878WR326D4uOOzZ8+eOXNm/PjxHPspv4rownnha0HpvrwVsI8bdw3OXwrlg0NWzseAfV1HL/OlU+DLLsLXdTB52LYOhgH7MTp6mS8d9iscQ4VjQ0/54EZgrQ3xdn7y8MMPQ/sLv/ALdGud+NjHPrZu3bp58+ZRtiyjRo2CWY+DEGIRefWRV81lBC9PgPtWtLICOEVi9qo7QFy4RqTx+iC71HBdLsxsa+1+47tdHL30yCMv4ehcKvrKyxNW81cuuT2qw9N2OV120w5ClWVaNnrRVRGsIjGfGdOX1yJ1DKV3Lfbl3EEYvhZ4a3grUD44Dl9ON4Tha8dg18jA1tm1fdp4Cxq3I+Fj7NCh1Y6BnMyXx2DrYBiwH6Ojl/nSYdNStvlSoAdSlqIsS/FpEMRaG+Lt/GTfvn2PPfbYN77xjUsvvZTe17sK+ad/+qe//Mu/hCyVlQJWEZjyOAiAi8hLtZe0ZQQm1TWtW/BK4f4t3Sh5REXXxsdB3P6kSMOSIKb4bgzu39K6RpvCmT37u1tX3GHO2EKbjgqsMbVWujzho4Px7xWj4YA17Jnbozo8jJGFi2qPi/jJ7QtvoJ2Jshr2uf3+/TfQgcHByuuiwquiDz/8MOYPR/rpFS19VOHL2Naj8XUs4cuJgzB85WkiUOiDU87HYyCUzg4GSgQyP3DkLl84ckckGj4G7Gs6eZmv6cIpP6ClGyZ3pBsXR+/IMNeAwkAPpITDp0EQa22It/OZH/zgB3/+53/+ox/9CHxowQeFUhWI/OMGOU1ry8jsTy9q3f7cRnmlQDhFH1iMo9a6vvtG98Ir7WUEFgWxGtxHFwA0mUNlDQ9g2ZWtW7Zsx06zp7d279+DXSRiQF5iNNyHJxWxQGEX7cBqXXuzA5MD0lVR/TR5FdF7lxopK8aTWVE4YEyx0y9bzL6cgwjDV16+AGP2kczPDUhYYqwvRyNdOQDNkoShY4odqWe+Z0DhyAFJNHwM2Dd1h0i+TAlf18G0XrZFDOgwXwr0KKy1Id7Oc06cOPHNb37znnvugbbOG+ynT58eOXIkB15gEZHTtJhqcRYXLzdZU7dH9KEXw2Rd42sMA3V1ARcKa/CFJKgUszksIm98d+OruIyIgfbS0qBedXK8nhZ9eFDGL4IBaxaSKK5qWkksvM0/YsSImPe8NWEVKdVDLy7saBfL2NER5wWF4Wu9lO4t5m1dxbqv8BXk/UyUkx1h+PLnJVH3KVAioHw1ewpf18HIs0TyZS/haw4QOAwakH3N4OE9DG1HtsFDC3U/3Atao1iZtxefBkGstSHeEo3izJkzxasI/K5fa+VLAjE74zICywmnNZyiD/W7PyB2IVcCJy99fQtXw+XQwitXweUHlKN/l7xQgiVE3Y13vJ5m7jGA+CnoRTCCrzzkivZkt/0ymw08pbA8c+CnP17RKhxSL3AW+wqUX7FAzjIAOEaxDJQIsC8nIMIokIFVIHyMbRFRkx1gF2DMPqJ8q5fhY0Ai6cqBjSVmvhxQiQD7shfphm/2MnwMbJF812EIAx1VpWQ+ppSuTBR4UsJKp/g0CKIvDKXsPGRPNNwhjpMnTw4bNix8K3j2pxfV5L0EAOZnsYyIa4IVN9Etg08v4l/8naKOfs2hvYylv4aUseyu7Ld+UcHXETDJL1yxolu+wrZwobpQAngpMg7J3CPf+whgli1bhd6yu7QbN6EFb/jw4WPGjKG3Yodp0CpSWFWtQBcbWODrVaogX2yJjSpwioDynSKgfOFIVYkA+3LqJJQvHEyxr+u4yYvs+3vp03Qmkq+lMpEMA/Y1E2KuV2bwsBRlspejwB6QT4Mg1toQb+cn34uAS8tw7NixiRMncuAAJuRa9k4pmmPFMvLSI+JVJnF9ckdbt/zF3ynqiBsreFkDc3L2ItF9K7qfzN9reOnVbnlTBCvupfsXYl2oyTVHXDfIN3J1bXyOd24ckrVH60aLC7jqgAsOLluzCLWXXq3R0E+sqTmONeOiiy46depUzDvfir9f5Hd/93f5VMIzTDry/DJE8jFli+RU7eUQyQ/0wo1DJMc8Et2Hh0MkpxG9lCP8+noZIjlVezlE8gO9cJMX2TePRPfh4RDJaUQv5Qi/vl612l93PC82Qc5U/X6RUeff94vQj/OVO77CsYsvPP6FCt+WCL84Q5ef/vSnpb4eI+Fj7ty5+/fv/+CDDzj20LffL0I4xysQtbReKXyMbRFxijrxvXxivqC0iDH7mgPgTIaOLpKPsS0i4V4OkRypGiL5Wq9MzDmWL8w8Et2Hh0MkJ9dLGTwsBYwrzRSLZK5ebOEUZ/k0CGJdYcRbooHAL87Hjx+fNm0ax4k6mDRp0ocffli4hBB1rCLOTHUR4waPieii8iuI4KhnwxCl5xDJwcAWkcoiHYktkuM6EnYwsEVE9TJE8nk+zZTMR88WlWOOqRs8LAWMK80Ui2SuI2GDh6WgCRF6+cbUUpmoTKT4NAhirQ3xlmgs3d3d48ePT9+MWydjx46dMmVK/B/u9MfddQvnHiqIerZYlEG+kqYVIu8AkSI4mS89Q5Qbh4gO9bKy5FcXMVAiOezLH9wQyckdJPnCQY+UTFSOOaZyhK+NqUQ2eFgKmhBlL0Mkg1Qum1nFVAzW2hBvicZy7ty5d99995JLLkkLSWVgCYEnsNR3fDVtFXH2C4/m7sJbAyUWZLW0s0teDGcBNaaeZR8nI8KRjRaNrPQMUW5qH924+TZh/+22GzuFkcy9rC7kCwc9pQDKhxQ7ukiONtVmIjnokZKJyjHHVI4wOaYSlaNShkgGKVQNUZm5O93gYSmZeVN8GgSx1oZ4SzScM2fO7Nmzp62traWlJf57lhLEpEmT2tvb9+/fX+rPd/rpWiQ8qjOrRDuLsTeLOLN5McvKmQjQHadIFGdlYIjkBHenHEATf3XTbb+66Te/9etPCVv51LduEvar3/hNMCyTfbQutgPkRetgjKw21WYiOeiRkonK0TpmIjlmikVycikwlc13BOOsK8UWTjmyfBoEsdaGeEs0g9OnT+/atWvkyJHz5s2bPHnyiBEjOJHwMHz48IkTJ86dO3fChAnvvPNO2b8ALX6P1m//9m/zqUTnGTvoGYry5amXKbrvyQoHU7aonEBWpgyRHPQMRffRMxTlN+OnCBwnbsgxRHLQM5Tav9m0+psdT+WP5N9847e++Wv/RYqe4xR+4DihDWTjjjMTlYOeoSg/cJzQVvspAseJG3IMkRz0pPI3Hd8WmyBvVn2P1hXpPVouqr1HK8/YsWPhimTcuHFwgQLU9dUjQxRYYmG5HTNmzKlTp3p6eiJvp+v07Xu0IkcKl6mssyyfdR6/o4y3AvZhDiHHLHOKRHEZBiqrHEB3rKxwyJPKRx/BEvKNjv8iPDHXoQSg841f+5t/863fkn1lFlq9TPiYIjHvwCYvsiNThkgOeqTols8qhy13nKyTaXsEM7JmSjd4BLLRKT4NglhXGPGWaConT56ERWvnzp0HDx6s8xNWhiqweBw6dOjtt9/u6uqqsIQQxdciq1ev5lMJTy/poGcoypGnniEqBz1DUX5RR4dIjifFfnRH3RdOYFhM6aLhBIaN6GiL5Bipmzb99td//W/IR9HMfuvzX//Vr0lFpmTWdPx7hIPJi5kTGBY9Q9GcUBY9Q9F99AxFOXgw7Ocd9AxF+cUdn+r4Z4xDbKt6LbIkXYu4aNS1SKIPaNK1CJyA7MXC9UUdVdZ2PB299VpHneJ6dISPsTNLG10hnx0MSAFsBzuSbzsYYANLSGfH1+wsO+iqfzVKUSOzpuPaIyB8DJRoO7KjbpxFz1A0B7LsaCI7GBiKbsGOetY2V0e24o50FoSxrjDiLZEYAhRfi9x22218KtE5xw56hqI7ePYZinQqd4QHOYaonEBHaOVsYKWEX6mjcCp3BEOPlEwkJ6rjr2/+nf/261+1U9L/9b9f899ufNLOsqMU3ZE/iyGSg56h6E7uSdB9eNiKcgIpaOvrKBxdVI6ZNRxv6umO/xfjEP9c9Vrkfztfr0U48JOuRQYL/fq363mnAFkXGCHgOBFZrAh09DowyRRlibBDfubIjvkUIP85sn8XPUU+Tn7kKIU7GoruYGCL5KBnKLqjPQnkGJbLZk4gBa3MOkz8eIYi6pWDKeE4rcyw0vAkKMC6woi38xNYIQrh0sRgoPha5Dd+4zf4VKJTjR30DEV38OwzFOUEUtDK09aRAkPPUHQfPUNRDnqGojuVD6noaB2ictAzFN0JHBKnbu783zfd9J9RUSloP7r572/fdOMTmqI7dfwstqI7gaOFNnqnui+cJh1SuaP9rx3/A+MQ36p6LfJrcdci7A0q0pXEeQJcixSvIqtWrbLOK3TQMxTdKXeixqXA0DMU3RlcOwVDz1CUg56h6L7wbum8HdpnP2csGLf8PYo3/LVWbDkD7Xnol52CoWcoykFPKhs7XhSbIJurriIdEatIIjGQiVpFbr311uwEo1Y4TTqBcWMryumXnUJbeWT0DEV3GrDTW7/xuygxz9xI60dg5Cb9pLixFd2pPDJ6hqI7zdmpaLnvMx2BD89mNn+r6irya2kVSQxuolaRW265xTy7yGnSlIEbW9GdwMjBncLDqbPTLwcMhp6h6E7lvugZiu70+VNB7UA7KuEU7RQu7Dq2YhBi8/9TdRX5lbSKJAY3/XF3PRK12xIOnPvkuGo0zyCmr3oS3DUYuFO4sRRoSzlEOQc9aEixHTwkQ9EdecCOFBh6hqI51DdvXICeoehOmaOyzbNftkAWUgXZKEZXtURi8NMfq4gaMuDEEzNawLEo1bfQgTbvEOzgFEY4HPSgIcV25PSXKbpDGxkCRkFRX28KDD1SLBN6dN+8Q329pmVVl8zJ/USGRY+cMz4NwlhrQ7wNItqv/+KG1Ys5SCQymr+KqAEqjJTvGz9aTF/DUYGzQHqOFD9YgVY5RLW+7NBGhoDh5KZOw8GscLQUIZzyfTOnEX3zJgoK+/q7W1nuopwyfTXj0yCMtTbEWyIx+Blx4XV/OGv/Cxy5+Pmf/3k+lVQrHDy/DEV3cOPQyfH0pbagL7S4cejk1DO42ZfazEHPUKRDm7yeOejpCsFOsC9t2FGKVhA5OGA50Kq+hO24+hIiRClfwI7W1yJfkHc0zyDf10FR3xB29l8WvMuenzcP3lobASdTaVvQ9gwPUReLV2/4/VuuE0w//M/bh13/xXs+ffqft/8MMnABQT46k8b84uc/f+P0MbCRPtT/THXHSPaiAqm2X/+7v375uGlX6GWJRK22p+26Rl+LxJerSrtLbghvZY58pdUlUGA5Dl167kqYfsjJFQDUFxpS7IJcX2iVQwQKwoOLeZEcrSBz0HPo5Lj6UisczBqK7kC2sECGeYMHO5qYmdZXFSgnPDJks8q8QV+jO58GYawrjHhrADDlr2zZ+th65KnXWHVx+RW1jaJmu+a/JrrXOrHzYwc/k71kxQXrO9+6/DPXt9f2Pb9xa2/tLSwM7iRx/tEvf7seHFMlfVX5AqsyVGCW2gU4fejYBTknpoAdmXAXyJmLFEKF+sRHDmE5eoFyaJPXMwc9h06O2TfTyTEPO2/wYEcp0hGGMfl5h3atTOnsmFndRAFk/QUFWbAsy6dBGGttiLf6aV94xZS3vvN8zJeb6mXSx+47aFnYd6Dn8gVyGZEF+w/2TpnWhlIi4aRBq0hhVeUCpccW5OryI1glvgKHLj13AU49hLtA0x0FGChdOUR+14bj2rXhyAJbJwc9h06O1pdaw8GsskxXjlmgjAvQU6JuQjcP2zJ4UIHP4GEphsHDUnTjwfk0CGOtDfFWP23TpvQe3M9BeaB77fKVG4iVl7OaSJSgydcihb19BSEdc4UdrYK8To6t47yjYxdIJ6B7C9Bz6LJVDmHr8tjcBZhVCrV5h8jr+rEZOjlycFsnR8y1Wphz9CM3dDLzyHVHGA7u0JXBw1J0M3dtmza42+Kw1oZ4q586rxWgO79ORaRXqxKlKb67/nM/93PiVANUKxw4xTSF2sxBz6FLBx5unUL0HLpy0HPo5ODGocu2YHw8NuHI1nZw49Cp1brrOpAvIFQoHJkFDJ0c9CgEMl065Dl0hLoLR2sBq8ChUyvjfAGRLyA41H40QoWqwMIQtCBXyJJDV4RygeyPFxS/WPTmmap318fVfXf96AeTPnH9VZPe+u7Oo1KZMP+6BcNQWPy5zy+e9t6//PP2n100/5olF3TRXXHdN7svvv76YTt3HnUWa8MOOsaOHTtu3LgLL7xw4sSJ0CaI0aNHjxw5cvjw4fV8C2Tdd9d9SV8vbz1vJTK2dBUW6DKOrZdwCDMKORKr3goBQ9e6G3rOceuu7pmDnkOXDjzcOoXoOXTloOfQyTAm39BViJ4SMdIceWy2rgxj8g2dQq27MqGTQdY1fmaYdeho8HCOL+QIrCuMeGsA4r53bemd9JoU3h1/7QUpLDi4tZeqvOx7/qHOHtl95RWsunhtx1tTsHDQ/NUITJFtbW3z58+fMWPGtGnTLrjgAk4kEHhCpk6dCk/OZZdddskll4wZM4YTJSn+BJQbbriBTyXVCkeeXxyajmi1AmoNpwndqWUn3B1a3Og6tew0rTu1ze0Ohl5ep7awOzz0MNMpRM+hSwceepjpKjQLqM3CuO5ZaDrwcOsqLNO9Vnuuo/g1ns1nqn4Cyqj0CSjNoqWlZdKkSUeOHDl8+PDJkydZTbiAixK4SgOOHz/e3d197tw5TkTQ6E9Aiaz1lVl6qEzLlR2NHCtUcCjmEtoylhMOYVNQJj13mdkdWj0EqLul66FPp7awOzz0MNMpRI90MhWSAw9Lt0NZQJbpFJpZZVmZ9vzkDR7W+LYFu4us0Z1PgzDWFUa8JZrAiBEjZs2aBRciu3btgjkxLSGFnD59uqen56c//enZs2dnz549atQoTsTRzLvrkV2tMl+vcJkK2ZFxqV5WqHCUoZeFiOHIqQpwlkHr02njy7KDmyzEFlBZXYfWDtFz6NKBhx4q4xCDLNQcDmV3DjWfQ7N7ppNBFmMOTRO6Nr4I82YeAJhRhuNnYd6yAj4NwlhrQ7wlGg0sIXPmzIFLkJ/97Gf1vNx/HgKXIAcOHIB1d8aMGaUWkia/R0vHGAlP0RisssiQHCtUiFCTHFnckKOyMSEQUyZa9FSY6SrUDkA5hC/UdZoEhSNbO0TPoUsHHkaIre7ou1CWhZ7jz0I5vq4boXkAtkFWGwHMKoOHVWBbOAsmCvg0CGOtDfGWaDTTp09/77333n//fY4TJfnggw9gIZk5c+awYcNYKqIPV5Ew1n6s/dpZ3jKRITn1hAoRapJVxiFOUrhl7BA9b1ZrARVmupwEOcTWCM0DsLNg6JFOZod17gKy6JFOZoQYZ6GVxcAINZ9Ds8Bh4QI8QlvULQ5rbYi3RENpaWk5c+ZMWkLqBBaSo0ePtrXFvoG80ipiaf0T4smvY4dm7CjWJEc222RZcvouxA00etYI5QzIIbZGKJ8ldxYMvSyUDrXCMSdZpWehViBCzTg0D1IZh5DVDlJZFmKBNwuGmyy0shjQLjiUThZqBSI0jE+DMNbaEG+JxjFy5MhJkyb19PRwnKiDgwcPjh8/fuzYsRwHGTDXIjrWPpsdKrF0iFMP4chCK2M9C20WmpMXtUZIG1MEshA9bxZaeZCqtUP0slA61ApHG0E51LKDGwozUQ/lj8mh5nOoFYhQMw7NJ8ph5i4cVrGAT4Mw1toQb4nGMW3atCNHjjTxXsjsVQ88cdcyDhpBwwdsHHCevffee3Btx3GQvlpFrGHCoZNSIzhDJVoh4Q6lanXJQvS8WdzooaMGPW8W2twIdoheFkona+sbQZg2gjIjxFgXyaFWWPQIyqyQRrDMqMFNFlpZMMi6BsnMUcCnQRhrbYi3ROO48MILDx8+zEFJxHyuaOzEnl8qGrh4NHMdgiV53Lhxw4cXrxFNW0Uq9LO6OEcwRDzhdewQ41CNHEGJ4ZAI1wRCbw16StSz1MLGCHM1hSPQ5Cgc2dohelkojULRRoygi8ooFC0UBGtUAYemCdE/QmayIG/cxV/AZhTwaRDGWhviLdEg6LWXam/qhan4vhXdT95O3L+l9crmXh90bbz39keKv80/hgYOlePs2bNnzpwZP348x34at4rEFFo1zi6ZiF5BDeIMG1YjVW8XnHQIq4ZD3BTUaC1gicKRe+Ew1+p7EaF0slYbgVo7lLMnhdQaoSxQohXCI6omJxqhWcCiHuYKwIwa3GRh3iALG0vUDQvQ59MgjLU2xFuiQYwaNQpmPQ7KseymFa3bn1RzMUzM6GeXJ65f9vNZvCxYhXLB1YF5AXHlXTTOA6tmY2yMk+3GXSA2aqhlPJI2eNZf9i4FrCKjRxf/N23yK1qh3jLnrLHE+BpbNGNHDU4WuGUcNTlRD50iYNRI1RD1UB4GkImyBSzRCgnaixL1LLfmDwutFcIjLyoTIXpZKFtlIsSNLeqhdhiZqIfmLpRlIRR4ajKTBWDuGq3AbWIvUegLQylLNAhYRWDK46AUs6e31ra/av8+P3vVHXx5Atcma+xlwZdduKj2OIhlrg4W1l6lcWorbsqPI641CFFwh1oJZMF3Ocb1Yk2Nrqfu338DHRIc5qI37kftye62mVhXig8//DDmD0f66r6IjnPIGNFRgxNBHmfHCiKHZpFVI5CHoUQ9jBXlpMah1rKDG/IBlaWWHdzYot6ahwqtMgrh4RCtMFgjDGNb1EMYwfx5LYOHKhChdHSDh6WAGZXmIA4rLIB8BNbaEG+JBhH/xw02M9tau/fv4UAy+9OLWnlp6fruG90Lzde4vNntz23sYjeW2HFEQataCXIF2iHVuvZmQ8kuLz3SrBe+gDpWEWemD0QKGyniPIJbA0vUQ4coBwH0mkxEzxatFj1bRDiUBXpWtezgxhb11vx5VZuFWkEmypBFs4ZFraW92KI0CuHhEDVF/3l1y0QYwdyRZUI098KibtogOePTIIy1NsRbokGcPn165MiRHJRiz35tdpboSwtMyrXW6frrQeFsY1GvSd23opUlF3BItYVrqPKJNQtJ7Nr4OFwqoVTpBS3xQQAx73lr3rVI5Y56V20Q53hRIsYkWqkSIsaBSpUKibixRa0F8iK0RogbW5RtrIiTpnDMVhk89B2xqLXCcoMooxAeVKMbpTLTBrGMRXMQFi3L7cU2cxCnwcNS0Pg0CGOtDfGWaBBnzpypuIqIZcC61jCXFvGSV/de/Vf/cLaBwBJyn3xN6v4t3ay6gEOqbZdvEAD4ykO+IvZkt/ZyWDzwlMLyzIGfPnxFyzlSYPj4ehKtlFMkHCmcQXBroIsq5RQF5iAqZYhSNUTZCqc5g1ihaLHGnVIObnSRjELRegYxDB7oWCkKRQuDaOOolGHwsBTNRCpuEFuxLDeIECKw1oZ4SzSIkydPDhs2LOZWcI6Xvr6le2F2cwNm7ruWaS8w6a8VMeFsJfAWv3McXqLEjjB2g4d0g1wolq1Cb9ld2g2d0kvd8OHDx4wZc/z4cY79NGcVCXRypqrVc8qsMFIS+ikskXDX51oBes5UFuIcpKNXqlReNFJyENVaoWhzNXorHNcgZBSKFje2KFs2jJVIrTIRoqeLZCIlWzpaWzQNHqI1RTIWoSC3I04p8w9CBo/8ILYZNXwahNEXhlKWaBzHjh2bOHEiB2WAX9jFTXJ85eeJJ+CX/6+/pL0YJN4EbN9TCGfzqNeaAOtOPafWtG65Pz9O18bntnPBHW3doWsR8UPABcd9WPvEmkWovfRqjXe8phZxlBYXXXTRqVOnYt75Vvz9Itdeey2fSkaLG6UYKdXiOehOYSsceZ46UtTmCqxQtLhxp2RrHbDeZmFD9uX5iahlBzfulGq1ceyUagv35SkwQty4U6rFcdwpbIXTkH3hxp2SrfPZozYLcwdjhaLFjTtFrdi83LETgxCbf7Pq94v8bfp+kYYBvzjPnDnzpz/9aamvx0j4mDt37v79+z/44AOOPTT6+0XKEhg7S+WKHL2kRFtHQXTKKqiSgimIt3YLcIgbd0q12jh2SrX+fUErHE+BMhHihn3NKOQWx1HGotYK02pIpNYweKDjSJHhxlA0415QkKvhlDJXjW0xBXFYVxjxlmgc8Ivz8ePHp02bxnGiDiZNmvThhx8WLiFE81eRwgECBZRyFgRShF2gleopTc4CbwGEGDsLshCnJ/Y1dFEfBzBSqpXjAO4CaM19Wa2wogLh4CafIqMQHsq3jETR4kbpykiklo7HMkpRK0yrIZFaw2SNI6XMf8xsUOA6Hs34NAhjrQ3xlmgo3d3d48ePT9+MWydjx46dMmXKvn37OC6iQatIYVWjCpxleqrPCqyyQIEvFVkAbSBFbSAlWpwrs9Bs2XCjRL3NzDOOYbiBhlLUWgYPaxzLhIieLuYNHuKQTFE3GidQIwrAQjV8GoSx1oZ4SzSUc+fOvfvuu5dccklaSCoDSwg8gaW+46tvX9EqHIwKqpSZffSCLKPV5As4KWu8BUDm+ctkja9AtOi5U6qlTaAAH9C6U1qrJkoK860wbTIlMd/WPw6bVgNGKWozM2vAqIBatlwNmFEA5qqxDWocZXwahLHWhnhLNJozZ87s2bOnra2tpaWl+p8inq9MmjSpvb19//79J06cYCmChq4ikbVUVliclQVL9dEChZXLrGIWcVNQhlMS+64W8I1jtEXjiFZOfxz6WnOWZNFqcQONMgqN1hxHNy6AFjdKt4xS8AiXCcMNNKEybRxvGdaoMFRmKHwahLHWhnhLNIHTp0/v2rVr5MiR8+bNmzx58ogRIziR8DB8+PCJEyfOnTt3woQJ77zzTqklBCh+j9ZVV13Fp5LR4sahy1Y48hwsaGPKcjVWKFrcOHQrxI2h5NuSh2SnVIsbZ9YIcWMoZiuc6ENyp/S2UU9mzCFBG33k5Nsp1eLGmTVC3BiK2QqnxCH9oKP4bfab/13V92j9WXqPVhMZO3YsXJGMGzcOLlCAJn71yKAFllhYbseMGXPq1Kmenp7I2+k6zXyPVql+VKy3hTi6+Hvmi/XWSXGXzPOW0bOnK4pwmdUKR8xqHHpbrFHGYr7NDWWZEHHDvtlmJqZZ9inlbs2jskwU4EP5XpO7ozK9Ncy/u6xYDhUyruHTIIx1hRFviWZy8uTJPXv27Ny58+DBg2V/vz5PgMXj0KFDb7/9dldXV4UlhCi+Flm8eDGfSkaLG4dutfI0hNZOqRY33iy12jihFjfObBZWGspIqTZ6qIICfASyWVhpKCvkNnood0pvYw4eN1bK0cYcPG4cutXGHDxuvFnRvNbxDgYhNj9Y9Vrk7nQtkhjc9O3fi9BIFceDM5q3dhtJ1iVyKFNyd4keyleWtcGaLIwcCgOlWEYiPDLf1+JQ4PgsK1N+rmWrOpTD4ocKlgkrruHTIIx1hRFvicTgp2/fo6WgUfW2MsZQuDEUbCPJdyxucQ7K4y4Ot3KofAtkob/MaHHjzGbW2KFwNKdRsWhxYyiyzSw4VGayjLrrrWFlhnIZnwZhrLUh3hKJwU8/rSIGuAvaj6+tE3tAz+xjt7ghP4RW5m1x482q1nNgtlj++L2td/bMjMpES36g9R9/ZlATsVO9jAZxtyWHCpm7jE+DMNbaEG+JxOBnIKwiEYijwDOc/UCLm7xeJ/kBS7e48WZV6/oxAVus79kwWtgER2PDmmLLldEgdosbb1a1MTuFmiaW8WkQxlob4i2RGPwMklWkfujnyFqcKdgPtLjxZlXb5NGskNu+/xGgBgN3VrWw0UbzGo5mi3nr5zI+DcJYa0O8JRKDn/NmFakOPgP0NIRanHTYD7S48WZVmxvNbTzTFVkqswzKYipFWRQjzla0RGLwU2YVIbc/Wzzz2Q+0uPFmVRs5GraNJHJEWZY/GKPFjTer2n556mATUwk1GLizqoVNA0fDRyiLrRgshtNVLZEY9AyQa5Hm78WaHcq1uPFmVRszx5VqaRMooBY33qxqIw8PNjGVYn6VfrCFMtEWWnxZTGXDyvg0KMBaG+ItkRj0DKK766Va3OiKm1DOQB8q1OKUxH6gxY03q7eNHTByNHwoP2RYFjYxCHrsB1qowcDSHRaxX2E4oC3mLVTGp0EB1toQb4nEoKfZq0h0dyr0tRl2HIVvWNHi9MG+v5UbL1lx3ID0xHqzWgubcAG3uPFmVSvmRelj6zXcLxiVedvcgPmWTQ5YYDigrtAgdos5bIosN6Db3GV8GhRgrQ3xlkgMevrpWoRG1dvK5IfiFjfkR+IYRG9x48ta+MqMFjferGyFg7MbhaEWN96sbIVp0yWJ7hY33qxujvk3MyoWLcaGIlvbggNmhhtoaBBq3QZlMWPaZXwaFGCtDfGWSAx6+nAVoZEqj6d3rzCUr7tocdYI4+7oa8nTcJdBixtvFltAOPIgC1rcWLplJMIj8wOtmEeF7zRRoFqsZF9rHeYakIqNNrhrw8xK7i5Dw0oPyKdBAdbaEG+JxKCnyasI9Y4awyzSO9rdPcPlu+htgHBHahkZ+MqyFucg9jXsMmhx49Blm4XmmN4WNjwDsgnR2XoGtEyIuGHf1WZm7hqMCuwWc9gUGDysvXsNKy2RulDL5ipzm6iMw1ob4i2RGPQ0bRUp1Y+K9baQqC4ykS/WW0HmMb5i5xPiLsapin3ZKowUbgxFa4EsdI1ptWwYK9HbuqZUTlkt5rBxmChQLY7JPrZeww00VEat27RdU5neGlZ0kGx4kFnoNT4NCrDWhnhLJAY9TVhFSvWILKYyvQ0QWZwvC3QxCnDjLDbK8GErsgUMETeGIltb9I8JrRHixlDMVhk8lJhvDYMHOr42M22OppTeGqZVglGB3rJBmVmpzCgD81eCGcXBSjQ+DQqw1oZ4SyQGPcXfLzJ37tzsVCJHtPL80lsgL8KZmPnYAkaBas0xAbtAb7UT3F2gWtoEClSLnjslW0A4rh9fbwEOcZMvoBYwRNwYCraALfbv8y8rvAVaC5twAbVA+LmiFhBOM55/91P604732fOzedP/wV5JOm7+v9kbJEydOpW9ZvLee++xN3Tpm2fSRwOf4a2f+FLxKnLppZeqM0o7wSrNYoCjQGthEy6gFqh7dnCIopXFgLtAtbQJFGALlDhUaHETKlCt+XMBdoFqZYW3AFtAOEX/BACHuAkVqDb+UKXnTpktbAoKVIibUIHe4kYW7Oo4zJ6fzZvuYK8kHTc/zt5gACa+Xbt2cdA0YMIZ8qtI3zyTPhr7DDfuW6oKqxpV4CzTU44CmBB4m7UWFQqsZ8ZRgC1AlaECvcVNqEC12s9lp6xWTIlaaLbKKIRH5suUbiSKFjdKV0ai3tIBUNZKUWsYPNBxpEyDhz5s3rIRPJVZgW5GMZ8GBVivU8VbIjHoaf47fQtHCOQp5SygYSv2zbUZGAcK8ilVEEiRFygwRNwoxUhZrZzsOMy1ykSIG/Zla4XcmhMui1qbGU64eopay0iEh6jXdGVcoBStkkRqnQYP37BkWd+iSsO4mE+DAqy1Id4SiUFP81eRAIGx60k5CnDuwK0DPSVarchOaVClN5Vv0XOnEEPEjTtltnqlnZJO1uKGUmQU6i0bbpRIrTIKsxYrdROibC2Dh2hNUbcsBZXmyFkqZ/DIH4bb4ivBIrHWhngrTXt7+6c+9akbbrjhmmuumTVr1siRIzmRKM+YMWOmTp06Y8aMadOmjRs3Tvw3SpRnxIXX/eGs/S9w5GLChAnitCPIES2cYugDmWi2AIe4cae0FhCOHNmRyrfouVNIFjbhgDnVpAOGVqqGqLVAFpqHAeihkfIcMGGntLSd0mARN+4Utga5A9axU1pRYS9nzllPqjvFHFlQPNe/eetltdrZCrbgmbd4iAgmTZr0G7/xG7/0S7902WWXwcQ3f/78xYsXf+xjH9u3b9+RI0e4qJlccMEF779f/F6DOpk8efKJEyc4aBqw+sJz2NLScvbs2aNHj8JycvHFF8MzfPz4cVC4qGn0zTPpo7HP8J6265pzLRLo5ExVq49PiRDmCgpM3PUYu1O5FjYOUWKn0LNF2QKGKFVDlK0taodhp6RIBg/rB1SO3rLhRonUKqOQWmE4sjuVF7ViO2WaEM1iZSKVM3g4i8Hseqr0FKPxaVCAfnlRymJpa2v7gz/4A/FWFxP4Jfr2229fsGABxxazVz3wxF3LOMiFDWD5Pc8qHr5tDqsIpO5Zzj6hii29rxk1ahSswQcPHnz11Vd//OMfwzK8c+fO1157bc+ePfAMjx07lussGv/suRBPkvb8aE9wPz9rfvrwFS3nSIHh4+tJtFJOkYiqR08XVcohypwjlRfRs0VsHSJOcMLJtYAtytmQQ611iNrUKUKztUVznmVRUwzRLGZRtraYKwajlGVChOL4ek+x27zFfBoUYK0N8RYF/OJ8yy23jB7t/nLE4cOH/9qv/Rr8estxXzJnZq3zbjg24O7O2soHeaLDqW/tEvQlc257eG3tUSx9tLa2/Iy4ePUGYvViVqoB/zNmz54Ny8aBAwdYkhw6dGjHjh2QHTZsGEt9jHiStKdNhO38BN/d2b7WWqcHCv16X8SHc59u0aV6u+M0oUNhQ0SVihLRs0XEIcrDtlq3iJ4tSkdvhZMbWRmF1LLhxhZlSG0mitnXFskcIm4MBc1RSaKr2Gt4JLboM0cxnwYFWGtDvEXxqU99Cq45yD937tw3vvGN//Sf/hPM0x988AGJsIT8wi/8AvmRiF+sH1g1m6Oq7H76y0/vZvfl7+8lr1Z78ctirdjGETFzxvRtr7yI7p539y65ptwysnj1ylrnegEsVnWtI/R6ju8FJUi99957LS0tHBfRmKeRWX7Pg1d//27teYPnrLZvDz3B4vmdPmMm+gOMOlYRZ6YBYi5hCRRWFHGOwK2BW8RYiXqNQ5QjA3qNV0TPFhFLFI552CzmWnbQs0WzzUIxTbKfiVprhziyLUqjkFph2uCZqIXUsuHGFnMhGTzUkWSiGZKxaNazaFomGsV8GhRgrQ3xFsX06dPZq9X+9m//dvPmza+//vq3vvWtRx55hFWYzmY3aCqryvJbYZ5/hpYJB3NmtrPXz0ycOBGuOThw0dvbO2nSJA76DrpWWycXZeTFZzr3LuErkILntz/pm2sRcxDnkDGiu8alOjtWEGnwcA0hQpx6CL3GK6JniVZICEcObohaa4XwcIjY5kOaNCmkVhmF1LKDHoWZKFuHqBWLMGeGCMXawSizQjJ46IOzaIaGueq9xsV8GhRgrQ3xFkVrayt7tdrWrVvZq9XefPPNw4f5jyIvvvhicnIsXPOE5L4VaqCujffefu/GLo7qAuY/fAFr22ZjCvSze8++WvvMUi/OvPYUXIPgC1owlz71GqtVGD9+/NGjRzlwcezYMajhoIhGPY10GfJle5GgC7yr15V7fvuaJq8iMb2dNZYYXxPuKEKcR3SsjlZIBGoMURvcW6O19PTqIqCH0GahHNwQZQtYYn5wIUqH2iwU8yX7mShDh4heFkqjkNpMxMGzUGstkU3WG2IuJIOHPrjTjI4R9ZlFYq0N8RbFhx9+yF6tZt37HTVqFDl6jcn2J2+X3L+lm8VGsvvpdfjC/bsdkTeAxXWJfKEmmteewhe01q+vaw2Bf/qPPhoxYgQHLoYPH37u3DkO+gjxjExf+SAsFng/aclaeqsCrS3r1uHz+2ht7QC9wd64VSSm0KpxdhGilvDWaFgHSZFdw1umRI1UA12UKBw5/QF61ikCNH5BjWrlDMih1rpD3NiibPNhfvB8mInyYDiUrTI7xHpbDIRyfEPMhWTwyB9PyHBjKG7j06AAa22Ityj27lV3HGq33norTHPkf+5zn1M31fWa/iF8hSGyAwK4EBF/veBn4sSJ4YuVJsALMfLottq2R28RL22Zq+2Lr2wrewXXRzTtWqRCP6uLc4RwjTN0iJpk1bhDFSPuGmwB4eD0ROhZpwjQ+ErUs/mQNpYYCjG2xUAoJk5WMjEQokdhJuZCaoXh+FmIFgrl8RhiLsxM1ufN0YWKPfVofBoUYK0N8RbFj3/8Y/ZqtWuvvfZLX/rS7/3e7913330dHR2s1mo/+clP2IujIbeF59z2cPbb8fJrloSuMLRb6tqN9r7n0KFD4ZvnkA3fONFp6N11G/F61pIO+b6sgue3H+mb+yJ4QuqEQyelRnCGShQOThw6BSHGSiQnFGrj61mnCMSPD61w5Pgcaq0VUquPL0LpUOsIzfFZDIQY6yI51CrLQjE9+7P5EOuzUJpRo4eu8UPmGV/IMVhrQ7xF8S//8i//83/+Tw5qtRkzZixfvnz+/Pkc12rvvvvu9773PQ76EJjm2tfiyzCAeB8vv7Av3+m7BJLy3anw67Z4TYYrc3cA+ozjx4+fOnWqvd19s3/q1KmjRo3yryLaTaY++NsR8Zzt4xe69Od3gFH8mb7iE4zVqUSOaNHLQiQUyvPRnXWG2insyOZDGbuz2AJZiJ43ixjhwPgRDLHs+NLzZhEjLPtTo+fNai3AoYzdWWyBLETPm0WMsK4f4b2O4r9k3ryp4qd8d9wc+9GqY8eO/a3f+i1YPzjWeP/997/2ta/19vZy3DSGzGf6Dh8+HPZy4sQJ+HHOnDlD4ogRI2bNmjVlypSdO3c2+8/Xh9hn+hZ/Asq4cePs8w0oPVkMwPkOH6FsLoRNTJkRlv3BZezOYgsYYdmjQs+b1VqAHRkrnfCG6MUWA9qzRBSHmhTVV6pRxYQITiywKhy8eetI66NNIm3BM7GXIx9++OHrr79+7ty56dOnq5vDIP7whz/8u7/7u2PHjpHSVIbMJ6DANSpcbcA1xxVXXNHW1jZp0iRYP2BuPXr06DvvvCOuYJvMEPsElOJrEdhldmplDnqWXhDK2JkFbB09b1ZrAQ5l7MwCto6eN6u1AIcydmYBh17fQgK4y7AFhFN2F9Jz6IgjHBq7gFbG7iy2gHQOdRS/XWfzpjHslaTj5lPsleHiiy+eNm0aXHwcOHCgL99NNGSuRXRGjx4NvyifPHny1Kkq/xbVGGLXIn11XwSwRioeGCvCvXwhOVaoyEL0fFly7FDGzizg0GFGosCZxVbXcQbLQkDPAo4Qd6HrxSF6Dl061GYhHpWuk4VC3JBPOrW6Y4RxuzBMdgGzyqwwM61LhPFpUIB+q6OUVQEWjx07duzfv7/P35A6BDl9+vThw4f7cgkZejRzFYnsapX5eoXLOMTZQac4RIl0lXWUIVwmYw6xBewybAHhaAemssoh7BA9aHQ9FGLg0AOhmCNZoVY51OoOh9hF6dTqjiPETRZqWeUYobmLvFm6CGWXgIky3SK6oPFpUIC1NsRbIjHoaegqElnrK7P0JpWRY4RaaagMYV3GBWXYAsLBOYsIlWHLjkwonVChrnMoZ0ZSqPWF7OBG16nNO9QKx5x/M90VsmGchZpZOodi/kazdE8oDOvBM0SPcffcXnLGp0EB1toQb4nEoKf4vshFF12UnUqZg55D11rAcLRT0nJCOnpZiFiOrcsd2bp0HDp6Dl1rATuUnrMMcOgYOHTErXt+HLvM0nPPthUCti49W9dawHAq/JvK2NaxBdx6k/9NAeE4fpyjHcW/aW3eFPvnBRYdN09mbzAg3q7ZJ/TlfZF+oc+eSR+NvS9SvIpceOGF+VOr0gSKG7cuHYeOnkPXWsBwKkxt0nPoiFvP7cgKAYeOgUNH3Hqf78jWpePWKzzhMrZ1bAG3XuF5kJ6t89ajZzs61hH6tAxi86aKHyzScXP2AVmJxGCkb++u6/hGrawbBWIOYKyOIR0lq8AKAUPP7cgKAaVnBeg5dCSvC0fMaRhbumwBh45eXlcOtYYjd2TrrjBzsJdDz4XKoS4O3TRbz+3IModOXbBXCct68WlQgPU6VbwlEoOeJq8ihb19BZluVqiooCPOGjr5juQYIQZKIYwChBwOtR0p3SjIOaJFL68rh7AL5L5s3eVQK/75sJeuAyrMO6IVcyeHSlemQsuBh36EumOFyqEdUS9dV45lrGtdDN1voiDXK8oisdaGeEskBj0NWkUKqyoXKL2BBValr8CnA0YBzk2Eu8Cl0xMbKsg5tMnryiHyuthXsKNyqGUHp11Dka3T4RB76bpyLFO6cGQv3YRuOobhJt9LN0dH6iJ7OQps49OgAGttiLdEYtDT569oFY6nCrJKs0++wMzLEGcKwipQ5Ausn9dRwFt2OHTtSxUoh8gczOkFyiEshwvExIaxr8B0COF49qUcam1H/mikZLrHYcOD1PW8Y4XCkT8aKZYpXTlscl/K7AKn5Xp5jE+DAqy1Id4SiUFP8d31MWPGZKdS5kjPkdJawHAwcKf8OmDtLlTJW3QwIMVdgDgc9KIqtRY2hZUAOUaIgVUAWI6t+3fn0wHhYGClrBCwHbm74krLKfO0AOQU/gcDuBJbgJ2I3Tl06eVSpzqK/y598ybzy2Gj6bjZ/G7ygU3fvLNoyL9Bi+jft2n19Xu0Ro8eXeqssx1brzbVSs9XCVgOh9WmMOn5CgC3U2l3QNl1CyCnwjMDVN4dbMgprrQcDEhxFyC2k3s+vZWWg4GVskLA4UhPbk93GN8K5WTzpuz7B0vRcfNS9gY8ffOhHX388Sf9Rd88mT4G4SegqAEqjJT1lV78aFwAswE5rr55hxAhSoFKt4O7I8VdgDgc9KAhxekQliOmO3KUEnQIsTvzUGMdMbuyb+iFDgak+IwrdYd2hxIpsYYbOtRyfeUepcKnQQHW61TxlkgMevrjnb5qyIATT8xoAceiVF+3Aw9z8rIcwuHIIl+NzOccOetlimwBy9ELaI+GEunIPVqWFfgcDAxFc0Jm7lF1CThsnkMtNu7Ip0EB1toQb4nEoKc/VpEY1G4zR3qOFG89jgpchPpKL1TD25yDMxdhOdCGHPQMRTqE18ntEdooBwNDiXTEFGsoPlMF7GBgKJEO7VH2LWHVO8ZhrQ3xVpoxY8ZMnTp1xowZ06ZNGzdunHhSElVJT2ZD6PtVpOEDxoDTB1HOkV5UMW+l0+idQlvgyIkyU+Id9Awl0onYqduoI/YtbXV2LNGXT4MCrLUh3kowcuTIWbNmzZkzB+a+I0eOQDhz5sx58+aJO5eJkqQns4EU310fNmyYcSqxr51fpR0MCmoQhyO9qGLeooNBQQ3icKQXVcxb6dT9RGnbMk7l/Uovqpi30hly/yvA7biQPT/f2rSZvZL82s3ZF6eHGTVqFMxx77zzzoEDB1hCJk+ePHfu3K6urpMnT7JkMXvVA/et4A9a6d5y/70bu8gvSe6G8JzbHn5w5XQOgG3i+1ydIvsx9M3d9epPZoMI3V1ffo/6blz72azt7bx73dN1f/N6w++uF68iAu2kkv6AmS+AUD1v0cGgoAZxONKLKuatQPgYB8pCjvSiinkrHde/EeCt1x3pRRXzVjpV/28A/bJf4WCQTwEdF7Hj5/+puor8StwqAhd1l1122e7du51fkDdu3LgFCxb8+Mc/Ftd+FmIJWfSGXDqW3XVX7ZFHXsJMWZyryIzN1iLhFEvgnOAWr96w8nLY9m597KHn97HymYMyKEn1J7NxeFcRXjdci2+9T23GIHyPVjxqVyFHekqJRNRjn2wo3sY50nPWkJ93AOFgYChIlCMmNHSkWMLBvlYKcDrkZ05D9xtpop72i91ZKXIyo/3KvuXM25dPgyCjq1ok9BWnvu9YhRRMCi0tLRzrzGxr7X7ju/Lq4yW5hMDi8sQDq2ajP9BZvHply9bH1q9f39mz9LrFQmm//jMtWzdWWkKA6k8mPm2S7Olr3JO5/J4Hr/7+3Y86//ho+a0ra53P1L+ENIM+X0XEeDimGrjsHvIdYxzGjGM6Zo709JSjjLemAw+coQjdIT/gAM5dE7pDvu3IyTFTXA6QF0VH9Bwpj5MZ7Tdi125H9i00rtcdbdelze7Lp0EQa22It0gmTpx46FDow+d7e3snTZrEgc6e/d2tK+5o2nqxZO2zxD3LWQGcYl30HOAVo+XidlhWrlva852qa0g9T2ata+O9txP3b6k1+mmFa421tUc9L1jNua1jybbN9b+Y1RyavIqo3mWHyXfMRgiOFeiYd4BS9erZgG2ojLc5R85N6EqxyCGfpjZDyTmA7hhZ167zDpAXY3ZNjlOEhxhBV6QTNlFGu84dfKTBwzr4EsZ9Y7DWhniLZPz48UePHuXAxbFjx6CGAx2Y98SEdx/9/nzXsky+veoNEsnup9fdwjy6bcnah2+b4xPrBhcPASwneCHywmsUV6H6k6nR9d03ulvbZpLfgCeTL0N8L1cN5AsRoDmrSNlOqj7cMV8W7uguw6BEPZI5OKMRkQ757GBACuB0yFcOkDnSU9mAA+iO6IsHT2LAAfIiTqmmkjMlOhyalGXIYoTDZnZXWeUUmOweW58ZnwZBrLUh3iKBox4xIvQ1J8OHD/d+B7v6BfrJ7QvXNOdlrBef6dw7fQbNqQqnWIHXnursWXrnhg0bVorVgy9EFq8GAfji9by+xFPXk6le01JvWGgMc2a216avfBAv4dYuEZdz2gI8sC9EgIauIpG1qixcHyrTpHyZo97KYuCsz4uOMjkfAWHHncWErpCvHCCQpQmRkFtXWc4BhI+xEn2OUxSO3DspLBY5meFGDKJlleM0lRUO9cXuloms6ThM6x4qM4xPgyDW2hBvkcDvzhMmTODAxcSJE8O/Xwte+voW9ftzg5k5Q38nEeMUq/DaU+uRh56v0YUIXo8Yt0pKUP3J5Lcq4JJ8/5aKX0zmRruGg4s4cXc9e2lrgF+IAH14X8QYyT9seIcq6yzLZ71lmHCW5UXdYV/ORECoLJDFEbxZzQEcDs6GwvGUkZ93AOFjrMS8A+TFzMG9WwdgObopMXNoBBmymHOcJrLyAKyUbqLMZxHdpfFpEMRaG+ItkkOHDnnu9zKQdb/Wv+wu7S7wpxe1du/fg279N4SX36Pue4jflffiPOcUG4e8I9I2bQrdKtl/sFe92hVL9SdT0L0XX7oSzyXGQOPurrsY8BciQCNWkXBJZNZZFsriFEBE9tXLhI+xN4uEsq4DAMcpEnYWA28WUWLeAWgeFI4zmxOVAwgfYyVajlNUDvtils1E5eh+3skMN9ZPoZsSlaObEOkA5E/hNFHmM9zQIIaeGZ8GQay1Id4iOX78+KlTp9rb3fPl1KlTR40a5Z74Xnq1W94UeeK+Fd1P1v36vWLPu3vlbfQHV+7ju8JOsVFkd0TU4qGWkxJUfzK7Nj63feEafC7vaOtu6LWIjzm3rRvoFyJA8d+LiD/A0U8l9s3zS/l5B3CLMijRhbfSGQjHAI6WdmR5K/CKGHuzSFgMHwPg6MJbgfAx9maRsDggjoEfgnwWyIuOrPH/amzHNPb8dFf9e5HW6L86HD58+KWXXnrixIldu3adOXOGxBEjRsyaNWvKlCk7d+48e/YsiU0i9IdyjSPwpwyLV29YsGP9U3RfPf8nJGU4T55MHw3/e5HiVQSe68IzLfNLiNIr0YW3Ava1w4jtYokyKNGFt5roOoyCLpYog+JKxJ3V1IJK3uayGNsiEhaNrAzCXYC8yA5u8lkgUhSODPJZIEoUm3EdoVc/iENVV5HJ0asIAXPcjBkzYOKDX6jHIXv37u3p6eF0M+n3VaThDPkn00fDV5ERF173h7P2v8CCC7FWO860+lcRfgiKKyUOsQkLCZCvDGfBi60MiBhHVSJuUVMLKnkrMEQZ5CuVAxSImlpQyVsDFs1cqDJAcUWAUQsK3vQJnLv1zRHwy2x5G/3MAh4iDviVrru7+8iRI/DL8sGDB2HW++CDDzjXZC644ALfX+o1EPqTQA6azJB/Mn009kne03ZdHfdFnJkBLirfEGUQrgQnJMJcRY4umk6xiIElkl9CFLMmerooHaBYpAB/okzUnCgRD4OOhETdYkXciHF00VkZEOWRGGLOnKLoV4x1tyPeqnH69OnDhw+fOnWK40QdpCezfvrwPVqEc7xqIvs4OyiU7xR1jAIZOHv5RLtATlVEqDInki8cGSgR0J1CkXzrSFiUDhAj0sHYouYrx/KVCVF7WjIx5yvH8tlwQ+Po5qj0iMJohNwgQePTIIi1NsRbIjEEaOYqUtjVObizly46CnBeUCg/XgTUwfh66b7CIWoHA06+wBLdBTIht5kDhEWAfTljEqqAHN1XjiUCwseYRNItx+crR/h0MKhmouYr00XdZ8MN/Vy6OSpNMwrkwWSK1/g0CGKtDfGWSAwBiu+uHzlyxDiV2MeNQ/eIgLtAC9wFvBWECnATKkCKC2TgLeCtQPkOETehAqS4QAbeAt5GFGiqu4C3gpCPcWFxcYGmugt4KwgV4CZUgBQXaIHmTui4hD0/F1W9u3605N31fmTq1KnsNZk+u7vej/TZk+mjr9+jdfjwYdcZiBuH7hEBd7GmFhfzVuDwcRNbHCjQguJi3gocxebvsgXFAV8GhcWFBeCVKNZ8W5RxVLHEXaAFxcW8Fdg+xrHFiLvA+Feb2FH8V21Tq64i7w2eVSSRcNKcT4Yv1UMfv7CjXuDwzf4FxejovsJ5SN5i3gocxWJCMnSFLhb7MjBEl0+O7hOZL2ZI9kn0+YQlZj6OA54SAeWTE/CVCbHokJymF7BP48hD8hkXB0yNI4bi0yCI9TpVvCUSQ4Am313Xe5caydexcMCyHZVviBDI2Fcc4/NGTEaMVRDvC0cGSgQKfXJ0nzycIplM13xyin0MbDHaVwYPcUjyqDLd44cMxwGPRgOL7Zi3KKy1Id4SiSFAn79Hi9BH1Xdh6LyNgotx4xuk0AfH8GWgRKCUDw772nQGVPAJIcqE3ApK+eQI3zPPOn3C6QsHhwKPxEyP9jOjoyLTdL04xmdzDVXG+DQIYq0N8ZZIDAH6aRUpi34UBT5uStQjXl8GsFV6RR83Dh0p9G1RxrbObhkfNzTPEqwjyien2MehwLP1aj4dmDZadVNDlRuNT4Mg1toQb4nEEKD47vrBgwfFRj+bhC9jW5eU882ztQE+bkrUI15fC0r35a0g88v/vIC3TAu8NbwVFPi4KVGPhHwZx9ZL3H5j/6vI2FdTq03rmMWen09Wvbv+w0F1d71v3ll0PrxHC+jft2n19Xu0+INlyp5+pX0t8NUA3u68FbCPmxL1iM+HoJ7uDh83MfVATFmzlzqgXPe8L+PYeg1HCje+LlV8Get6rdbSUfyZ35+quop8b1C903eIfY5WP9I3T6aPhn+OVr++oqWPHeMHcHTBjW+ogK9C3QdPfyo0N+Sr0OHjxqEjug/4UoavHaG3RguLfRxQ6UDepzDWpyOUY2Z6kellmY8bGtPQK5saDQeUxqdBEOt1qnhLJIYAfbKK6GN4xzMTvi6Bocp2sfyoMi3Qu/h8wPLtMtw4dIT8QIowfJwEKaYtpXQfCPsUso8bMaylow/oYawvD1LpYJyK9g2jIyQzy3S/hGUDxmCtDfGWSAwBmraKRPbTywJdfGUFXWQ60D2QUuhlNLkovGUeH7B8EeKGfUT3AV8q71MoHO04lQ7kfQp1H8j7YjSaWGWKdfQBPSz02WhA8DTR51ump3RfjZkp0oyyWOPTIIi1NsRbBcaMGTN16tQZM2ZMmzZt3Lhx4mdKVCI9k42ioatIZK23DM98RWA0X5nVRYRSssqsUBFbpgWhMi30+QCHuNFT5FshkffdKZxP2ddSug/ooc8HOMSNGFmmWEcf0EOnb4XCpwExVrploszlW5al5JjClCgtKyswPg2CWGtDvJVi5MiRs2bNmjNnDkx/R44cgXDmzJnz5s0bPbrsSOc7VZ5J8b24dy3jIGFQfHd93z78KjH9bBK+jK2zzC7TiErlTtuoXoVlUnKkJBVTZs7XKzQCbxkOcVO6FxJKaUHFEXjLcIib0r2QUJkWR44AFKdwE92rvWMee35uqXp3/dnou+ujRo2Cae6dd945cOAAS8jkyZPnzp3b1dUlvpM0D8x9961Q3xDeveX+yl+Z674hvPyeZ9cuEc7ezrvp+3GVUqtte/SWL5f8rtc+uLtexzPZ9tztj7zEcV0U3V3XnsTsWZxz28MPrpyOGlLh6SUG3t31QL5KCk5h9hxEpqwyEUoJtr7KiinzgH29dB8oTuGGfBEieb90SsyQHJKepbRQ9wE91H2AQ9zQyHbK9K1Q9y0TKRpTGzlLeSwqlRs2SzmMT4Mg6tqirEUCBzh79uydO3daEx9w6NChHTt2QHbYsGEs2Wx/8nbk/i21FTc18LdpmNWe7Xj37lsQWkJAWtveSdLdne1rH75tDtXWy+LVG5AvXi8/1QyULIimvmeyr5gzs8ZPov0swsqhqLaENIM+fI9WYKT4lB6GU3alFtspDSvlqzRSOB8pjJQZFqasUElyK9B9IJ+yQsJIaXMoRlrKDHUf0EPlGyFuaGSyLIU+oIfKt0Ld51AdszY4pzwWSGWmD2uOLI1PgyDW2hBvkdCX0/m+HQ9S8KtlS0vRN/t27e2utU7H9y2Ll2ceWFX8FuYQy29due9RWjwUM2dMr+3bQ9Lul7+/d/qMmejXyeLVK1u2PrZ+/frOnqXXLRZK+/Wfadm6sfw3rtf5TF551xNI9tw14pnMsfvpL8vntYHPYvNo9CoSX+6txJNZJxCWq4SHlKyUFeqEK1VIc5AiVOlPAXpIvvgnQEluBeSHQ8KZ4pCmTpkzUmaofCsk9JB9GpbGt1JFoe67Q3nYus6pOPNWqpGzwfk0CGKtDfEWycSJE+E3ZQ5c9Pb2Tpo0iQMfy65c2P3Gdyu+oJVj+TVL9rZ3PMvwr8svPtO5dwn/7gyrTK3zmUb9vtxzgFeMlovhAmTxdUt7vlN+Dan3mVxYe7UZF3Uh5lx79fS97+7hqLZkLT/h9yxnZSDQ5GuR+N5WZTjUie8IvgilVFwpKQwZOfso8pUqJN8KFY5QSrRFV6D7QD4VE/K8KXN6CgiEyrdCgkPciPGlkqVcoW5Wyg7lYbOZWd2sjlHGw8ZgrQ3xFsn48eOPHj3KgYtjx45BDQc2C9fQL9BrFm5/ju+KdG289/bKd0gU0/dt5hdXHt238kGc18SvzrXa1etgnlu7ZNtm80qlHnDxEMByghciL7xGcTnqeya3v4p3Rbq++0b3witpGWnMM+kFluLp8mnc/fQ6frpveXSbXKsHBH34ihZgDeYN0QvsOXYcxBFKCbZ6tjDU8VbKGU1hZIMh+aFQk+RWoMmCyqGcOmWopYD4UPlGiCODR+OTZVlXqJuVcoQ0Mu3FzNZhfBoEsdaGeIsEfpoRI0Zw4GL48OHnzp3jwCa7L9K6pqEvvmS/I7/4yrZa+8w5teX3PHj19+9etw6nu0draxv0K/NrT3X2LL1zw4YNK8XqwRci+VslEdT3TDYRcZOJyFYHcY+9vfNux/0Pcc03gF7n6ttVpAS5/VpCvaEmxfcFPzak6YwDQai4TEi++HdBiUNMAQ0L5XRMoUo1LMTBwaNdkGVZV1jOaGRz/ErGp0EQa22It0jg1+cJEyZw4GLixInhX7EF4lfo1rYGTj25eWzOzHZ1WyRbWhrBa0+tRx56vkYXIng9YtwqiaIxz2QTyC40+FaTWEJqj8rIRtyAGjhUWkUsbbCEuiJCTXJk2RVUD+UspggVe0KlOEIcnyTaoitoWEg/gvZTGNnokBR3KH8KDtGybP2h+hFoR1Y2GIoexVhrQ7xFcujQofDNc8iGX+4XzP70otbu/Xj50IB7wmKNWNJBvzfPua1jyd7vv7xbvJ4lNbxzoq0pDULeEWmbNoVulew/2Kte7SqmIc/ksptWtPKLW825uy6XEOMqBDR5ZYfPd+PuOdXNALgWsfaQheh5s0g+1BUrBByhJhUW60qJkOYvDgSUVUo4BIpDklDVXEFDQqHIWVj9LEa2KAR8ISnCkeNDQHsxsnFhscm96LvwG58GQay1Id4iOX78+KlTp9rb3ZPl1KlTR40a5Z/75H2R+xa9Uf3PRfK8+GW8HSJehHlQvlsLfqOW2rP5ebB+sjsiavFQy0kUDXkm17Ruub8xfzfiQay/2Y10QCwfe97dKyX1fA8Qiv/q8O233xYb62yC80vHzvI2I1wQqkevenekuN6USnfnLRMKMShRj5Sq51BTS3UHStS7ptkS3ZGoeqlW7K4RKnD8OPM6Psaenwer/tXh3dF/dTh8+PBLL730xIkTu3btOnPmDIkjRoyYNWvWlClTdu7cefbsWRKbRNEfyjWG8B/ELV69YcGO9U/RfXUIVl4O296tjz1U5u1a/f5MAn3zZPpo+F8dFq8i8LSKjX3umXHu3MvV8zYjXJCF0gvXA+GCqHpTCo9ghUCJAvRK1CNlC0RoSuF6IFxQUN/8FQUQiqZG1WuULvhofsfH2fXzSNVV5K6SnwwP09yMGTNg7oPfqcche/fu5e9uaDIDYRVpIP34TAJDbBVp0CtahVVlC7JQet4CSbgAwuICU3IUsCuwQqBEAXpWAYUBxQoBS3GEYlbEnwtV2qIrUGFeIVRIihUChiL3JYzSVkEwzCtWmClyLxDQvnzG9X4rLOCToADrdap4K0tvb+/27dvffvvtw4cP7969+/XXX++ziW+IkZ7JBtJ/90UKB84KpGd1yY+QLwh3cRTQ9CRxFJhKZEFeUZ6aBxUU5hWFr0ApVgiIkH40VGkrI4EvzCuECt0K/VzypyOMAjPMK1boVNjkjiCg3TXU+DQIYq0N8VaN06dPw9x36tQpjhNVSc9kQ2jaKpLvVzhSqIv0rJpQF0m+S7FiSo4CU6Ewr+g4C1hBz1AQS7FCoFBRoaHIOTdTsigLfYoVAgUKTe5kpGhZp2KFkQqb3BcEao9k3i4h49MgiLU2xFsiMQTo1/do5ccOKdKzaiCMUSwKFTGIKQmFXaZQoTBWkV6mSJxhnYrwaZ6VKm1lJChU9DBGoQ3vlxSEfKXoYWWFTe1O22kZ49MgiLU2xFsiMQQovrv+5ptvio19NrnOr75QpFfvOJIoJSc1bGTeZhiKDBowFBKl5KSGjczbDEPBoAHjILGKqeZrarUrOj7Bnp9NGyveXb951WD63nX2mkzf3F3vX/rsyfTR1+/R2rFjh9jYJ1gzVxEgVCa9mKHyClCtY8z0ClQcnLcZhiKDBgyF5BXAUZaTGjk4bzMMBYOYXkBMWaxiqws6Psmen03/peoq8luDZhVJJJw07j1aPvK9YxQgVCY9Z40l5hWgWkecYNgnqMYui1Z0MaAIUXqZIgkoSoxRgLxIP7L+gztqcmJeAcIKiYaCm+wAULRr0PJijOI1fafCojhd1RKJwU9DV5HI2nyZs2OoTHqwDZVJ8mW+joVlPLlwxPg66mJeAfJiXgEyUXqZIlGKU1QoRYl5BciLclYVxoppRFghMa8AedFQcJMdg9TtMpfitMgysbcIrLUh3hKJwU/z765HDuAsy4uZouWcZaG+El+ZJTrK5HSmQ2VWpU8pFJXiFJWnFDBFXswrQF7UFadI8FRuPgl6GWl5BciLlgKWF22F9qsfhp41ze5bzvg0CGOtDfGWSAx++uk9Ws5RI0U8t6UnKd1XI1IkxRblFKbjKGu0qBTxDyRNczPyYl4BIkVdyUR6EqSxaFpeAcuLRF60FDBbpF3rR6JnqxufBmGstSHeEonBTx2riDPT16KWAzdf2UeinLZ0qKx+UdcLxMxTW2GKvKgrDRPp2ZDGomlEXrQUsOoi7V0/GJmyK9GcougXgbU2xFsiMfjpp2sRwjl2aRE2WtqMmIaIlu4QtdlKx1GpibruFIEKoviHk6a5GdVEpZcQ1dOCxmLOmiHaZh6JMKvAYXwahLHWhnhLJAY/fbWKlBrGWewTWTfTBcUaAbF6sTZJ6ahKn66jRF2PF4FMzzy1FabQRaU7RcCpx4hgQlRPjjRCLyOLF31WXJw7GGFGDZ8GYay1Id4SicFPE1YRXw+nXrY4NIiZCxTn9QrFUbo2MVk4ijXRp+soUdd10a1nntqyKZy6JYIRMSIYYYlgQlTPkjRCLyNzimBO3SmC+fTMjIOJwlob4i2RGPwU/9Xhq6++Kjb2+YSx7yTrZz2XbvD4OUroKDVk/IYMAmS6WdH48U3K6TC9s2fTZP3Kjk+z52fT/1H1rw7/78H0V4d98xfX58PfrgND5smM+tv1H/zgB2Jjn2MybtC5WloHCrrk0mV34dOBBgyFUtlxgLJdquu5isbvwsSnA+5U85eWWu2qjmvY87PpjqqryOOD6RNQhtL3i/QvQ+nJbP7frufxjRfQK3bJpVnPQXo+5dMBX6pQz1IY4PRl6ggpynTq0fVUsS4PT1UoVwqMpYMRlghGWCJZQAcskQwe6iAz89dXMj4NwlivU8VbIjH4adoqEujnS9F566RaF3HwuTRpOVkQ1kullB5IZWCsJkEjhZCYT+m6nvLpgC9l6WAKVtQRygq5zUxh6WCEJZIRlkgW0AFLJIOHfqhslNLKoo1PgzDW2hBvicTgp+5VJJBvbAr0iilP2teL9D5IKd1IYazPfUZWKqVSlg6msHQwhaWDKVhRxykr5NYwwhLJCEskIyyRzKeDeVO40Q+YDbPeXsL4NAhjrQ3xVp4xY8ZMnTp1xowZ06ZNGzdunDj2RKJf6fNXtBSBgcMpX7YgRelchUcWxKTy2fpTWVbGar7LUhKl57MNSYEpLB1MwQodqjRS5dYwwhLJCEtUVi3lNfOADeMaPg3CWGtDvJVh5MiRs2bNmjNnDiwkR44cgXDmzJnz5s0bPTp9U0miPym+u/7KK6+IjX02aXH4RGtStt5h/RVN3Kmf0lkp9elOJQ0Y1lPU3J16CGav6VjOnp9Nn616d/0fY++ujxo1ChaMd95558CBAywhkydPnjt3bldX18mTJ1nSmb3qgftWtHJQ2/7k7Y+8xH5Z/DeEl9/z7DWv3PLlFzGYc9vDD66cji6xt/PudU/v5kDUrq09KovzDN676+3Xf/HOpVM4eKtz/VOvse/C9WSKp2YJ++pJc4qxDKq76+GSJmUhVVdWTB3uIpJdmSzVj1kukAH9ICoFpqPrZDpWCkzHSoEpLJ1MYenKCA7VkUujhNzalnV0WfOy4tAisK4w4i0OOMbZs2fv3LnTWkKAQ4cO7dixA7LDhg1jyQbWDuTJ7QvX3LWMxcYAk9yz2TQn2P30ulsUd3fure3boyY+WGGM2qEDLiE9neuJx7a2LFjMmWjmzKx13i2fttrKB+8Rv7w4xUawePUG5IvXt2dKFpSkT17RCo9RmA0UxGQLCmgKcxHurrLOgvhsvsDKglk4slpMP5EmGOg6mY6VIlNYOpnC0pUpLF0ZwaE6fmmUkFuHZX1dFs5GGJ8GYay1Id7igAuOEydOvP/++xybQAp+5WxpaeHYx0uvbq+1Tp8tXLhEeeKBVejWxYtfhvnt0W0c2Sy/dWWt8xl52bH8ngev/v7d3uLBzOLrlk55q1Ndfex7/iHhw9JSYmLe/fSX5YXG7pe/v5c9l1g/i1evbNn6GKx3nT1Lr8P1rv36z7Rs3fj8PkyXpkGrSGFVuIDO2ADhAsrWVaDmLBequ2+EcIGebUaBlQWzVP7pNE1H15XpWCkyhaUrU1i6MoWlKyM4VD+FZpSTW4dl3T1WWCD2E4G1NsRbHBMnToRrDg5c9Pb2Tpo0iQMPs1fdsLD7je92cdh05tzWsWTbZp4ExWVI7dFyL8gMGtovbqm9tSP0ClY5zNWXcYrV6TnAK0bLxbDOwTLY852qa0if3l0vHCmmIFwTWRCoMWYoF2oET75cgbPGKgCzsLJgFlaWTA/4xzQ0AyulTGHpyhSWrhthiboRlmhZVqB+HNMgJxxVVtH4NAhjrQ3xFsf48eOPHj3KgYtjx45BDQc2C9c8IbhvRfeT926kRaRr4723S79J6LMeXYZ4b4YMdtqmTek9uJ+DDLgkWf9QuakZFlt8iVCtvgKnWC+4eAhgOcELkRfqWAUbt4rEFBbW0KkbprCGCuqsEVk1H3lQg/hK9IIG1oBZWFkyCysrzIz55zU0YTpWSpnC0nVTWLpuhCVaRliiZVmB+rlyBmnhqEq38WkQxlob4i0O+GlGjBjBgYvhw4efO3eOAxu8L/Lk9pp8OasvMC9EZrbXpq98EKZCMRnWlqx99uHb5mBmaLD/YO+UaW0c1AXfVbr73Y5ns1sgTrEuXnuqs2fpnRs2bFgpVg++EMnfKommD69FiJjx6AQOE18TLlM1gTKadMh86OP4qqwasDxWAVkeqwAsj1VAZmFlhdGPqRn/7IYmTMdK6aawdMsIS7SMsMS8xdRkpn5At0VhrQ3xFgdciEyYMIEDFxMnTgxfrNReeuT+LbUVdzTgXkgM5ssv+h33R7fVtj16y9B6aWvfgZ7a5eXvp/vZvWdfrX2mtdA6xaq89hS9EeCh52t0IYLXI8atkhI0dBWJrI0vK6ykmoaXBSrNKYbFPPpQ/iq7DMyJVQOWxypQZmFllVlYWWH082qmngRTZlNYumUKS7eMsESnNbZM/HwRWGtDvMVx6NCh8M1zyIZvnABdGx9X60ij7q67MS5Ezgdee2Fr7+UrV8vJt/36Lwq/1N31Obc9nF1oLL9mCb63zSk2FnlHpG3aFLpVAhdW6tWuWBp9LRJZTqdoDJGVVFZYqcoaVZnNpDiZ+tBHI/NhlZHlsQqU5bEKlFlYWd10rBSbfAZ0VYmmzKaw9LwRlug0whKdFlmGxqdBGGttiLc4jh8/furUqfZ298k9derUUaNGFa4ich25r4HLh3yn75K1z6pXqebctq6h94EHA/uef+ixrS0r6SWhDXde8Wbpuwy7X/5+OzyJhPyTGqfYSLI7ImrxUMtJCYr/6vCFF14QG/ts8p9dcecdM8SLY2ch5jwt9gwxMI75uo5fZs/PpqlV/+rwvdi/Ohw+fPill1564sSJXbt2nTlzhsQRI0bMmjVrypQpO3fuPHv2LIlNYih9DG2/M0CezMWrNyzYIf8+EoKVl8O2d+tjpd4TEPXJ8N/+9rfFxj7xgidiqVMaOI/qsbSpx9PUwYH+qfeP0uTj+cWOFez52XRR1VXkaLlPhocFY8aMGbCKwNXJOGTv3r09PT2cbiZpFWkgQ+nJbNonw5ftRK8exEP18V1UfWQXvT6mi1UP5gXTOJVpFu4ix8ybE6vGsjxWQd4srKzTdKyUzxSWzmY9Y2iUs8Ssi8u843uNT4Mw1utU8VaS3t7e7du3v/3224cPH969e/frr7/eN0tIIhGgae/RopOwFPK8LYHqEt9L7xLZy+oCVohVT+YF08ZUSFbUURU4zYlVk7c8VoHTLKysz3SsVMAUls5mPYfSKG2JwlRHt/FpEMZaG+KtEqdPn4ZV5NSpUxwnEv1Kk9/pW623OodLoXqV6qj3IovB6kJWiFWvmxuZNmY9snBHRNX4zIlV47Q8VkHAdKxU2BSWHmOhXtYTa1sU1toQb4nE4KfJqwhA52o1+DznqASqY4XuVl+wSKxeymKwuljmQObMKU+zrMSLXhOwPFZB2CysbKEpLD3SCEssY3wahLHWhnhLJAY/xXfXn3/+ebGxz6a4s8uiUiebNEieioOY3dJz4uL6jhvY87PpUNW765MH0/eus9dkzpO76+w1mb65u168ivzjP/6j2NjnZB3naINOb0EDhwLSgYXI9RyCP6ODz3bcyJ6fTd1VV5HWQbOKJBJOmvYerTDq5YL6UUMpqwdrKGUVsEbIWymsvgErxKqPMcZSxVwdZ3Y/YXmsggqmsPT6jE+DMNbrVPGWSAx++mMVUahztYGoMXWrE2u0vFXAGiFs8VgdY6wQq76s2TGasczEmD1AZgpLb5DxaRDGWhviLZEY/PTrKqIwz9vGY42vW0OwxvRZZaxxIi0Sq1c1C2BVVjRtRbFyeqqK2eNZxqdBGGttiLdEYvBTeRXx6Y1AO4fZmoe1I6c1CmvYeKuGNUhli8Hq0kDLYxXUa/qK4rAorLUh3hKJwU/x3fVvfvObYuM4n2JPsSYyAA7BTTqwsgzUA/s3HZ9jz8+mbVXvri8ZZHfX++bNRefD27T+++R/x14z+aVDf8Ze04h6j9Y3vvENsXGc5AN2QsoxeI7UzaA+/kH+5H+u4yb2/GzaWnUVWTqYVpH0UVqNApaQq7v+iIOm8f3Z/7FvVpGBcV+k2RivYJS3fsc6nj62OrFGG2zGp0EY63WqeEskBj/1rCKB1NBCm1P6x/oX62DOM+PTIIy1NsRbIjH4qfNaJJxNNAhtUkvWx8anQRhrbYi38owZM2bq1KkzZsyYNm3auHHjxP+ORKJfiV5FzFNLM3GeJUs2VC0Ka22ItzKMHDly1qxZc+bMgYXkyJEjEM6cOXPevHmjR4/mikSiPyi+u55IJPqdUaNGwYLxzjvvHDhwgCVk8uTJc+fO7erqOnnyJEs5Zq964L4VrRxsf/L2R15ivyTW3fU5tz384MrpHAj2dt69Tnzb+vJ7xLfo6koZBtPd9fbrv3jn0ilvdcrvC6QvDNRiD+6769nzVtvG346rSeWfzAF0dz2RSPQvH3300ezZs3fu3GktIcChQ4d27NgB2WHDhrFkgktI95O3M0/WrlzGmXrZ/fS6WxR3d+6t7dsDcxysLWvbO+8mrbbywXuWc/nQ5fIFi9lbvEB852wltOcNnrj2tfg19nNm1lhq8JMJqx3yxevld/mDkgUlSatIIjHQgQuOEydOvP/++xybQAp+eW9paeHYYNlNK1q3P5ldfbz0CPuwujzxwKrZ6NfP8ltX1jqfgd+e51x79fRtm+lX5t1PP9y5d8k1Q3wZeeutt+QysnhBy1tv9aILwIVKiYl55ozptAwDu1/+/t7pM2aKZ/DL8upDaOTVz+LVK1u2PrZ+/frOnqXX4aG3X/+Zlq0by3zduk5aRRKJgc7EiRPhmoMDF729vZMmTeJAZ/b01tr2Vyu+ghXNnNs6lsilI0f7TPileiiz44WtLbiMwCLy5o6DJJbmxWdgxaUrkGxN1nBpddBzgFeMlothnVt83dKe71RdQ9IqkkgMfMaPH3/06FEOXBw7dgxqONCZ2dbavX+P8MS1B8IXIF0b77393o1dwq0XfYLbvWdfbchffljs2/5my2euXwy/zr+5fT9rwL7nH1r/UPzUTBcbV6979tln1xpr8pzbHs5pdYOLhwCWE7wQeSF8JydIWkUSiYHORx99NGLECA5cDB8+/Ny5cxzo7Nnf3do2U3hi1bj9/i3dKDcS60LkxS+LV/Vh2hOIu+/yZZohDCwjtaUrl9be3F751/na8nsevPr7d69bh/eaHq2tfVbdA+H7T3e/25Fp9fHaU509S+/csGHDSrF68IVI/lZJNGkVSSQGOnAhMmHCBA5cTJw40X2x0rW3u7awYffTXeRfadHuuj+6rbbtlYa9CjNwgWWkt/ZWHa8J1ebMbNfW2xdf2ZZ7JVBc5TXs1cHXnlqPPPR8jS5E8HrEuFVSgrSKJBIDnUOHDnlunjOQ9dw4eenrW7oXrrkrv4405u566I4IveuocS/lD2TEq1f2u3tL3V0Xr2ct6cC7IsDya5aINQWewezqgzWOGoW8I9I2bQrdKtl/sFe92hVLWkUSiYHO8ePHT5061d7uPrmnTp06atQo3+33ro333r+ldQ3dE7lvRW3L4425GSKYc9u6/C1fehlfvJw1Y/Mtpf9a5LwFruAe3bfyQXrq1tbw70VgaVEvDkqtoWR3RNTioZaTEqS/OkwkBgHDhw+/9NJLT5w4sWvXrjNnzpA4YsSIWbNmTZkyZefOnWfPniWxeaTP9G0UA+QzfRev3rBgh7yGwj+YhG3v1sdKvCcg8pPhE4nEAAEWjBkzZsAqAlcn45C9e/f29PRwusmkVaRRnHefDJ9IJAYIvb2927dvf/vttw8fPrx79+7XX3+9z5aQRMJHWkUSiUHG6dOnYRU5deoUx4lEvxK7iowaNWqMi+HD0zqUSCQS5y/FawCsHz/3cz/3sY99DNo8CxcunD5d/1zPOhDvPXS8JbExNHDwph5nIpFIDCqK767PmTPn2LFjXV1d4ktGcsAas2jRor179/o+oQGmXPWp1AUfSi1K254r+tzqZXc9ccP++/mzG0SXRW9o0R21x90f6xA3uH603sONGyqRGGJMnTqVvSZzPtxdZ6/J9M3d9eJV5Morr9y6deuHH37IcY7Zs2dfcMEFe/bgp/WY4KTczZOxEbiIn+jlwoFDtqrZHhaYK1/19I8Y3DxAiG7ae6+rPmKoRCKROB+Ieo/WiBEjAktIkGU3rahtuV/Otl0bH9/SvfAG/HNZmIifuGsVNIj58hDmlAIrg/kXtl3ffUN+NFBtZltty5bt8hMeZk9vVR9fCt0cY1/JqvNvdq3P0O7aSEuIOBzC9SpWPqv9aCBl+cZ9CncikUgMHJp5b1x8KnX3Xu3lJX0BqNUWLqo9jt+bs52XFqZr43NqYagtu3Lh9ufMl6jERwO1ThcdINm997v7uyma/elFNfXxpWtq9L089++/IZv8F9ZeRW1LbcVNuRXB/Rnas1fdwV/xI/4A2F5HfFn+0R7Zs+oOuGwS+duf7FY/eCKRSAwdmrmKZJ9KrUNTPiBXh+xjRyUvvSqXEbGI5GZ2SLcu+vRsvvaApakmItwdrlmwnKiLElhysg+jY1EsZvlPqHMerTaUo5c3qy188kdT3w6USCQSQ4lmriL55UFgXJ14EMsIXJ/MXnVD65av5ydfHnhmG157iGUEomzBgfWgtpA/OOiJNQuxSzHOo9WXluwaSBLOAuJFPP4Io/SCViKRGJI0cxXJTazid3fH1YmDl76+pbboppsW1d74rmPNoV/87xKvZ4ks7Kd1+rLpamhYD8T7qxRxFwHiaHNXKPrSknuBriCL4Lc6AE92r7gjrSOJQc3UPoF3NtThn7bJ8M6aTDNXEVwLVtyX3Xa+Y0WrfZPDh7jAWLjQvYjwjL9Qvdj10qvdi27IVhxcZNStlmWr7Nkbb6NzVw3rM7Rnr3rgrmXaC1X662RMOAssu0u7kxJzEZZIDFBgStrVfHhnQ50h9mQWryIfffTRsGHDOCiJ9anUobf52oiFwr/kvPTqdpiW1WXNnv21Vr4pIoDdwu/+99Fu1yxitSZf5lrTmr1xTMc42ifuW/TG11/SXpMSh2/3CmfFYdZ4uDU1RzqRSCQGPcV/LzJ//vyf/exn3d3er9pctGjRoUOHent7OW4Mob/9SCQSfQz9+sxB0zgfPtAXGEpPZtTfi7z77rvz5s278sorP+ni05/+NNT4viGnMrNX3eB4c1Yicd4zZswYmINmzJgxbdq0cePGOT9RIpHoS2K/X+Siiy5yfvDiqVOnTp48yUEikWgaI0eObG9vh5Xj6NGjx44du+CCCyZMmPDhhx/C73mnT5/moqaRrkUayBC7FknfUpVIDAJGjRo1b968d95558CBAywhkydPnjt3bldXl/uXudn4GUEc1Lq3yI+cK49n4lt+z7PXvJJ9k+uc2x5+cKX26azb6FteoWrtEkPxMNhWkfbrv3jntO9kX7ku4iveLPyyQP+TSU9T+EmKZQC9opVIJPqXjz76aPbs2Tt37rSWEODQoUM7duyArP8tMPJd7+7PbKgOzHnPqsVBA6ZAhZgLYWVZ2955N8Z3d7avffi2OVw5+Nn3/MatLStXL+Zw8XVLa1s3lvm+2QzxNNXoqXu0tvae5Sw3h8WrNyBfvF5+lz8oWVCStIokEgMduOA4ceLE+++/z7EJpOBXzpaWFo59aH+/JT7ere6/g33xy2LC28aRn5kzptf27dmN/u6Xv793+ozcnyIPYvY9/523Lv8Mzr+LV69skWsIXJSUnJXhadr2Cl2A7Hl375JrmriM4IE+tn79+s6epdfhCth+/WfUoZcnrSKJxEBn4sSJ4Tew9Pb2Tpo0iQMf4mPnPH+A1VCWrIVrFAH/Pv3iM517l/AVyPJbV9Y6n6n/xZqBxGtP4WQME/Hlb32n6kRcmzOz4oVANXoO8IG2XAz7hWuonuqHnlaRRGLAM378eN/39xDHjh2DGg5s5KcBrck+2FR8pELlOyQhdj+9Dl+TAR7dJpcOcQFSq129DhaWtUu2bX6aLkuGEK+9sLVl5Z1LezrV/RG4RHlofdHdES+79+yrtc9s6ut+uHgIYDnBC5EX1KGXJ60iicRA56OPPhoxYgQHLoYPH37u3DkObLL7Iq1r+vDj3MQlCL54tfyeB6/+/t3r1uH68mhtrbxGGULs2/5mb+2tHXVMxAbiukS+BtgM8Orpzg0bNqwUqwdfiORvlUSTVpFEYqADFyITJkzgwMXEiRPDFysC8YE9jo9HbRrifghgTokvvrKt2b9mD07E9Uff8dpT65GHnq/RhQhejxi3SkqQVpFEYqBz6NCh8M1zyBb/5a/2YagNubvuYPk96kJjzm0dS/aKWyDi9awlHfJ9WcuvWdLUX7MHCuXvrmu31LUb7c1G3hFpmzaFbpXsP9irXu2KJa0iicRA5/jx46dOnWpvd5/cU6dOHTVqlH8VkfdF1BdNNwj5Tl9xN53fvStmQr63/uDKfY+uw1sgu59e9+i+lQ+SLN7M2oA/hRiCiKepRk8ePEl98xxld0TU4qGWkxKkvzpMJAYBw4cPv/TSS0+cOLFr164zZ86QOGLEiFmzZk2ZMmXnzp1nz54lsUmkv11vIAPkyVy8esOCHfJPJiFYeTlse7cW/tGkQfrb9URiMAELxowZM2AVgauTccjevXt7eno43UzSKtJAhtKTmf52PZEYTPT29m7fvv3tt98+fPjw7t27X3/99b5ZQhKJAGkVSSQGGadPn4ZV5NSpUxwnEv1KWkUSiUQiUZ20iiQSiUSiOunueiKRKGbq1KnsNZnz5O46e02mb+6up1UkkUgkEhVJ79FKJBKJRF2kVSSRSCQS1UmrSCKRSCSqk1aRRCKRSFQn3V1PJBKJvqZv3qaV3qOVSCQSQ5D0OVqJRCKRSDBpFUkkEolEddIrWonE0KTP/kB6IDC4/uJ9iL2ilVaRRGII0jfz1ABh0H0rSbovkkgkEgmJ+I711Ys5EN8ZWPIb1xX4HcQC+eX1g4S0iiQSiURjEF87W+tcX+orZ5k5tz0svpRe8GhtbZPXEbHUCbLlDpSKa19aRRKJRKIhwDXJypatj/H3mOMlSomJeeaM6dteeRHdPe/uXXJNE5eRxavFca5fv76zZ+l1eBHVfv1nWrZurLD2IWkVSSQShcgXWwbZay19yOLVd17x5mNVrkKQOTMrXghUo+cAH2fLxbDfxdct7flO1SNPq0giMfhov361+B2XN01BrBrZirH8nrXtnXeLF1u+/GL26v2zD982hwvOey5fufJydiX7nn+o0ktbtdruPftq7TOb+tzi4iGA5QQvRF7gK6gqpFUkkRhktC+8oga/SvKmCYiX6JewL4Dfk/d+/+Xd6EKKF5S7O2srH0zXJsRbnesf21pbemd2l70OxHXJvj34fDeF157q7Fl654YNG1aK1YMvRPK3SqJJq0giMWgQL7Vv2HDn0imXr1SbqHkLJn++fjCuIJSsX1Usv+fBq79/96PbOBTxyunTVz4oyu659erp2zY/jRPc7qcf7sxev3cOdV6x7/mNW3svX1lxHRHXH33Ha0+tRx56vkYXIng9YtwqKUFaRRKJQYN4kQR+531LnO+db/XiaS9v5gbZ/fQ6cfnAVxDraKKn5UKIj+6TmrjWqD26jtYJ4sUv3925dy9ef6x75l0WFfTKi2uo8w/45+l86/KV/Nt8ybvr2i117UZ7s5F3RNqmTaFbJfsP9qpXu2JJq0giMahoXzjt4PZ9tfaLa2/CpjS7X/7+XvKWX7NEXla8+Mq26VdfO4cXgy/7JzDxG7Pj7UOOoc5TXnuq860pS++s8LIQLPSP1tbi5Rys44F/gwaS3RFRi4daTkqQ/nY9kRgkwC+3dy6dwgHzVqf7YiT/19FwlfHgyunowoXFuqdrWYyA+HBtnSFx5W7ouq72MF+gaOMItj16y5f35IcyrmaaTfrbdSeFT8vi1RsW7JD/f8Sfuog3CMAVbqn3BKRPQEkkBhmLV3/x4hceer5t9eraU4EXs+x5avk94jdc8RYrtSSAdM0rQnGiZ41VREPVhIdqOmkVcZI+ASWRSOThF7IWL2g5uJ+lGMS7fuil9jnXXs1XDS++sm1Jh7yFsfyesu+2gqVlbXvnM7hy1DlUYnCTVpFEYvAg3+R7cUu5F693P7152xJ80X3djH18X0TcNv/+1eKtV8DaWuTtXFg8qMeDMzbfoi5PKg2VGCKkV7QSiSFI37xmMkBIr2g5Sa9oJRKJRGIQkK5FEokhSLoWGcjAvw57TaZvrkXSKpJIDEHSKpLoG9IrWolEIpGoi7SKJBKJRKI66RWtRGII0mevvA8Q0ita/UW6L5JIJBKJ6qT7IolEIpGoi7SKJBKJRKI6aRVJJBKJRHXSKpJIJBKJ6qRVJJFIJBLVSatIIpFIJKqTVpFEIpFIVCetIolEIpGoTlpFEolEIlEd8bfr7CYSiUQiUYpa7f8P5wp+a5jklTYAAAAASUVORK5CYII="/>
          <p:cNvSpPr>
            <a:spLocks noChangeAspect="1" noChangeArrowheads="1"/>
          </p:cNvSpPr>
          <p:nvPr userDrawn="1"/>
        </p:nvSpPr>
        <p:spPr bwMode="auto">
          <a:xfrm>
            <a:off x="13817600" y="5191246"/>
            <a:ext cx="3333509" cy="33335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1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6181970" y="1581906"/>
            <a:ext cx="4829908" cy="1920969"/>
          </a:xfrm>
        </p:spPr>
        <p:txBody>
          <a:bodyPr bIns="180000" anchor="b"/>
          <a:lstStyle>
            <a:lvl1pPr marL="0" indent="0">
              <a:lnSpc>
                <a:spcPct val="100000"/>
              </a:lnSpc>
              <a:buNone/>
              <a:defRPr sz="4800" b="0">
                <a:solidFill>
                  <a:schemeClr val="tx1"/>
                </a:solidFill>
                <a:latin typeface="+mj-lt"/>
              </a:defRPr>
            </a:lvl1pPr>
          </a:lstStyle>
          <a:p>
            <a:pPr lvl="0"/>
            <a:r>
              <a:rPr lang="en-US" b="0" i="0" dirty="0">
                <a:solidFill>
                  <a:srgbClr val="4D5156"/>
                </a:solidFill>
                <a:effectLst/>
                <a:latin typeface="arial" charset="0"/>
              </a:rPr>
              <a:t>—</a:t>
            </a:r>
            <a:r>
              <a:rPr lang="en-US" dirty="0"/>
              <a:t> Type here 36p</a:t>
            </a:r>
            <a:endParaRPr lang="en-GB" dirty="0"/>
          </a:p>
        </p:txBody>
      </p:sp>
      <p:sp>
        <p:nvSpPr>
          <p:cNvPr id="13"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6182019" y="3504491"/>
            <a:ext cx="4829908" cy="1055076"/>
          </a:xfrm>
        </p:spPr>
        <p:txBody>
          <a:bodyPr/>
          <a:lstStyle>
            <a:lvl1pPr marL="0" indent="0">
              <a:spcAft>
                <a:spcPts val="533"/>
              </a:spcAft>
              <a:buNone/>
              <a:defRPr lang="en-US" b="0" i="0" u="none" strike="noStrike" smtClean="0">
                <a:solidFill>
                  <a:schemeClr val="tx1"/>
                </a:solidFill>
                <a:effectLst/>
              </a:defRPr>
            </a:lvl1pPr>
          </a:lstStyle>
          <a:p>
            <a:pPr lvl="0"/>
            <a:r>
              <a:rPr lang="en-US" b="0" i="0" dirty="0">
                <a:solidFill>
                  <a:srgbClr val="4D5156"/>
                </a:solidFill>
                <a:effectLst/>
                <a:latin typeface="arial" charset="0"/>
              </a:rPr>
              <a:t>—</a:t>
            </a:r>
            <a:r>
              <a:rPr lang="en-US" dirty="0"/>
              <a:t> Type here 20p</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02108" y="5839356"/>
            <a:ext cx="3020539" cy="452273"/>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 right ">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7104000" cy="686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icture Placeholder 2">
            <a:extLst>
              <a:ext uri="{FF2B5EF4-FFF2-40B4-BE49-F238E27FC236}">
                <a16:creationId xmlns:a16="http://schemas.microsoft.com/office/drawing/2014/main" id="{E70E3B20-94D5-4F38-BAE2-3DD3B53ED096}"/>
              </a:ext>
            </a:extLst>
          </p:cNvPr>
          <p:cNvSpPr>
            <a:spLocks noGrp="1"/>
          </p:cNvSpPr>
          <p:nvPr>
            <p:ph type="pic" sz="quarter" idx="10" hasCustomPrompt="1"/>
          </p:nvPr>
        </p:nvSpPr>
        <p:spPr>
          <a:xfrm>
            <a:off x="7104000" y="0"/>
            <a:ext cx="5088000" cy="6864000"/>
          </a:xfrm>
          <a:solidFill>
            <a:schemeClr val="bg2">
              <a:alpha val="0"/>
            </a:schemeClr>
          </a:solidFill>
          <a:ln w="34925">
            <a:noFill/>
          </a:ln>
        </p:spPr>
        <p:txBody>
          <a:bodyPr tIns="720000" anchor="t"/>
          <a:lstStyle>
            <a:lvl1pPr marL="0" indent="0" algn="ctr">
              <a:buNone/>
              <a:defRPr sz="2400" b="0" i="1" u="sng">
                <a:solidFill>
                  <a:schemeClr val="tx1"/>
                </a:solidFill>
              </a:defRPr>
            </a:lvl1pPr>
          </a:lstStyle>
          <a:p>
            <a:r>
              <a:rPr lang="en-GB" dirty="0"/>
              <a:t>Click icon to add picture</a:t>
            </a:r>
          </a:p>
        </p:txBody>
      </p:sp>
      <p:sp>
        <p:nvSpPr>
          <p:cNvPr id="2" name="AutoShape 2" descr="data:image/png;base64,iVBORw0KGgoAAAANSUhEUgAAAhcAAAGTCAIAAAAUcqdMAAAAAXNSR0IArs4c6QAAAARnQU1BAACxjwv8YQUAAAAJcEhZcwAADsMAAA7DAcdvqGQAAJqnSURBVHhe7f0LnF3FdeeLH70lBHo33bSeSCIE2SPZAmGDpHguSRQMyRilAeVPlDi6JGZIcoX8SeDzDzdiPkEekjF3hsf9/D8EJwx2hpARSNN+JISrjMn1gMC2DAbNWARbWGqEZLVatNALvZD4r1prVe2q2lW1a+9zTr9U3886tdf6rVW1dx9pV/U++/Q5w9o2vFlLJBKJRKISYhX52Z/+PEeJRCKRSERzyZf+ZTi7iUQikUiUJ60iiUQikahOWkUSiUQiUZ20iiQSiUSiOmkVSSQSiUR10iqSSCQSieqkVSSRSCQS1UmrSCKRSCSqk1aRRCKROK8ZNmzYq6++yoEGiJDiwE/MKrLzkaUwFLL0kZ0s5vnHO4JpF9BFIfuKvfnGqbCLDDHwHf9o7rSO4foO30/d4H+Xup7cRCIxaPnBD35wzdJl1kICIYiQ4thP0SoiZqrLdvzpR8zXav8A83Ajufbhn4iBf/Jwbd3ncQ6bf9fWj7beNZ+yjWPnI59/5tafPP5ZDHinQBP21Cc04d/ls4//5NZn6N8gkUicR1x55ZWvbH1JX0hoCQERUqQECK8iMPWu+/hzH/HcC8y/6y7lN5T5d/3pF15+5h+aNoXt/IdnarfeODhXjDxN+neBf4SPr3uwwb8mJBKJgY++kJRaQoDgKgJT78tfuMk5PWmvpohXiSwcWfF6yR13gOwoN9FfWckGMrtBjZTsEueOihaRwgPOH4hUlj7yiDxgXxdjTPmjKR8dGAPJXlPKxv8xK4rm/btctuDa//VjeQSJROI8Qi0kpZYQoOgVrWsXXMaezj/ecZn4XVjwk4f/1w3Z1If4si//rwVf+0j7BVpn5yNf+sq11jwPc95lz9zKrz1p3UC/oQbjCwn2JUueq32J95Tf0U92vPzxn8sGf3ndZfpkWnjA+b1kXb5We+YrVC7QuwSeIouX1+24SVQ+94WX+VrAN76kSf8u83/u4y/v+AnJiUQiEUHRKuKcU3b++H/V5O/C+FKUUeTN2qsEwhO6mN+sexT4G/ef5u5bPPN5MaPzEiH2JZeEG74i9+TckU52X0SMU3jA+b2Acu3Dd2MX0UNsCb2L/ymykWN99qYv1PBawDu+xDleeKferP50pYuRROI8Rb2QpV7a4kQRwVVk/o23XvuVr+dfGGkkakLndaGIl6GLOTt+gX69FkSOUYW+2UscTfx3sS7aEonEeYF+L0S9tBW5kISvRcSvrF+5QXuFfecjj4A//+c+XpOzmHgpSv6GS4Sz8eBcKV+kUlx769e2PleTL8fgvnI1eYK/YhcecH4voMjXnkQP1AzcY8JhyBXwH7/u6KUoGL9p/y7iGsj5WlkikRiy5G+nl1pIil7R+uzj+Bq6eC1H8PnajWLq+ezjStReXpKEs/HMv2vrcx+XdzCyGZPfk3oZ3okW+6qZdzlcwIpU878DrPCA83v57OPPiXkc+HztVscrTu4xefYXfL3m6qUoGr9J/y7pUiSROP+46qqr9CWEoIUEUhz7OW++MXfnI0s/X/taM/48RLwJYMef9v/rXPXTvOcokUgMTc6nb8ydf9fX4PrFe7FSnX98cN3LQ+JVIHwLV/7dDIlEIhHivLkWaTDiAmTdy+R/Qf/7v0QikTh/OJ+uRRqM+JwWSVpCEonE+UtaRRKJRCJRnbSKJBKJRKI6aRVJJBKJRHXSKpJIJBKJ6qRVJJFIJBLVSatIIpFIJKqTVpFEIpFIVEf81eHS1/+Uo0QikUgkotn6iS+la5FEIpFIVCetIolEIpGoTlpFEolEIlGdtIokEolEojppFUkkEolEddIqkkgkEonqpFUkkUgkEtVJq0gikUgkqpNWkUQikUhUJ/3teiKRGOLMmzfv4osvnjRp0pQpU1hK1Gq9vb1HjhyB9s0332SpPFs/8aW0iiQSiaHJ5MmTb7zxxvnz54N/7NixDz744PDhw5RKABMnThw3btwFF1wwevToXbt2ffvb3+7q6uJcNGkVSSQSQ5OVK1cuXrz4Rz/60bZt295++21WEy5mzpx51VVXLVq0aPfu3Rs3bjxx4gQnIkirSCKRGGpMmDDhd37nd+Dio7Oz89ChQ6wmioDrErh0mzt37t/8zd/s37+f1SLSpzEmEokhBSwhf/iHfwiXIP/5P//ntISUAi5BNm3a9E//9E+//du/3dbWxmoEaRVJJBJDB7gK+d73vvftb3+b40RJfvjDH8JC8vnPf3706NEsFZFWkUQiMURYuXLlsWPH0hJSJ7CQ/PjHP169ejXHRaRVJJFIDAUmT568ePHizs5OjhN18A//8A+zZs2aN28ex0HSKpJIJIYCN954449+9KN0L6QhnD59+pVXXrn++us5DpJWkUQiMRSYP3/+tm3bOBhIzF71wBOSu5axiGoWLbvriSceWDWbowEBrCLTp08fN24cx37SKpJIJAY99NrLAPy7EFgs7lvR/eTtyP1bWtdoS4cElpA1tSdvv3dj6T/5ayb0Z+2f+MQnOPaTVpFEIjHoufjii48dO8bBAGLZTStqW+5/5CWKujY+vqV74Q3GNQcsM2tas5IBxdGjR6dOncqBn7SKJBKJQc+kSZM++OADDgYOs6e31rr3apcYXd99o7u1bSZH4jLkvkVv3D/ArkIUsDBPnDiRAz9pFUkkEoOeESNGnD17loOBw8y21u79ezhQtE7ni5GFa9YsJG9Qk1aRRCIx6Dl06NCFF17IwcBhz37jyoNRVyfbn7z9/i21Ffflb5UMDMaPH3/kyBEO/KRVJJFIDHp6e3svuOACDgYOXXu7sysPwexPLzKvTuhWyZqBuY7AKhLzKchpFUkkEoOeN998c/To0TNn5n7v72de+rp+rTF71R0rWrc/Z94F6dp475PbF64ZYO/zxQ9nbGlpef311zn2k1aRRCIxFNi1a9dVV13FwYAB1gh8fy+C7/l1vBvrpUee3N664r6BtZB86lOfOnDgQMwrWumT4ROJxFBg9uzZa9as+Q//4T+U+nqMhI8/+ZM/ef7553/4wx9y7CF9MnwikRgidHV17d69+8Ybb+Q4UQe/+Iu/ePz48cIlhEirSCKRGCJs3Lhx7ty5n/zkJzlOVGLevHlXX331f/2v/5XjIopf0dq0aVPto1rOPsopYHkxlRUqYKnMsn7Zhbvs5o7/k88EP5s2b2avJDd3dLCXaBBtbW2/93u/9/d///eRv0cnLGAJ6ejo6Ozs/MlPfsJSkKhXtD4634l8BppWBq7XYKKzFKfVU5YX+6XMafWUxR5JHKOrWqLB7N+//6tf/eqKFStWrlwZ/z1LCeIXf/EXb7311vglhCizihhn10C2xs5B9VgjjiTDCPw4y/JiZJmTPijLi40tc2KWQQT/MlHoC0MpSzSePXv2PPTQQ5MnT7733nt/5Vd+ZcKECZxIeBg3bty//tf/+k/+5E8+9rGPPfHEE6WWEKD4Fa2NGzfyqYSznTQ8v2zLi40tAzv/dmE883WPZlvlvufHLmq1VR3r8d8gxKbN/8xeSW7u+N/YSzSBefPmXX/99dOnT+/t7T169OiA/LjGfmY80tLScuDAge985zsVXgbc+okvFa8i4h4Lnk7ZqSWsQWepVwEbMH3hYSnCGroLYZX7NnkX/E9fqa9bAWts36btolb7jY778CkIsWnzVvZKcnPHUvYSTQN+0f7EJz4xderUmA8WPN84cuTI4cOHX3/99Zi/C3EStYr83d/9HZ1O8gQja8Qpalgz+/LBN3MXbE3oW/GZB6tvv8UKWESZOP7G7gKsr/rWav+fjn+HP0OITZsrfjnSzR1L2Gs47dd/8c5pb25tWbp0CkRvda5/6jVKLF69YeXlwmEN4gU70BNdrnjzsYee36eriUSIwX93Hc/1YvMSyhUR7Kt27TaYoCzFbzYOKZoy+7XN2Tcv5hTarwNTFMWRuwCL2K+wBvTl06AA625HvDWVy6+obVwPdL51+WeubxcKLBQra51CW//Ywc+sXgzS/oO9LRdjsm3alNqUaW3CXbzg8rd2pCUkEcVAXkW0XfOJnTMvoVwRub5qd8Um56MqOLs5J7i8heZBwxw4VU1Ufd17yVv0wejGZB4jsg3fb170lvFpUIC1NsRbU3nrO+KyAhcKWh3aF14xRa4O+w70XL4AlpF929+sXbEQlpHFC1q2bn0LtfaLW3oP7seyRKKIAbmKGGcyWmNwDaTvxWdcVxnZVw0ozDltucyBU82JagTDvNOl1wrACr1eWORPF3EwTObJVPwPUtfBxGGtDfHWt4irjctXbiDodS1cTsQaA4vIm9uf34HLCNT1HMAFKJEopNmrSFz37KQt7FGQdqMPbhk+qiL7qtGE+eesYlxFsZNgzrAzbUxMUdXbFj8jw8OPXpb5yuJFaRkY6ClhkQPG7pdPgwKstSHe+ha4KBG3QxR03+M1sXRcf3GLWDjQX51ez0qUoF+vRdS52kDUmLqVxuyjD+W0YnJFoqNzIsuZG2cibkDLmMzTQFFVskXuRZYZyJhryEoOaBg8JLqY+cryYlQZnwYFWGtDvPUt+7a/2StvkdRqi69nDxaXy5cu7cGFQywjl1+eXs9KxNMfq4g6ReuHh9LO/HpQg1jGZJ6GU9T6+sxLLifqnfOdyxyYKldGTaBsPoyy+AFRtMlXlhwQTKGLhlXZC58GBVhrQ7z1Mfuef6izZ+md/JLWFVI90FOryasPcb3S++b29HpWIpbid/p+9atf5VMJTy9peH7ZViRmg+QroweEh6UIKylmRyIV2yJEHqRqd1KMIyErP6AxSPSuLUUMEtkXzCMaR0IWsWthmpgNUmbXliIGiezuL6vVfqfj3+NYITZtPs5eSW7uGM9eIjE4ifp7kSeffJJOJ+0Ek+eYbaGz0SEWKGBSNLoHKw1rePfyfcGa2D1uQDFCXKWwhnevoy8YPCxFWD3dywxYq63peADaMJs2n2GvJDd3jGIv0UzGjh07CkmfrKVz+vTpM8jJkydZKk+f/L0InqARuIqob1R3E9WxQnerL1iGEUikqOqFwSwk/RhUcd5CaHvJLCdSZZ58pTBndxOrIGz4yGA9btdg+BDoYtnuuhLfF0U+DQrQX6QqZYkmMnLkyLa2tvnz58+YMWPatGkD8YvZ+xV4QqZOnQpPzmWXXXbJJZeMGTOGEyUpvhZ54okn+FTCs0oanl+25UTRK65SmBRFr5xoWF6Eh6WARfTlXpF7AUORe5mibTlR9Cq5IzDRKycalhdRMTpK0bacKHpF7gVMiqJXTjTMJcLDUoQVidm+IrujkvXSRNtyYq12e8efY+cQmzZXPP1u7jjFXqLRtLS0TJo0iT7ho57ftc8H4BJtInL8+PHu7u5z585xIoKoV7T++q//mk4n4+yKOQm5S9zpCgYPSxEWFHkXpmhYThRdInfUN3sBQ1F0yYm2mSJ3KbMjey9gRd2zLtE7goelCAuK2V400bCcKLpE7ggVUZ8TbTPFWu13O/4Ce4bYtPki9kpyc8dR9vzs2bOHvUHFzJkz2etzRowYMX369DNnzvT09Hz44YesJooYPnw4XLGNHz/+3XffhWeP1SKiVpG/+qu/otPJOLvCZ6BRHHWuOkQ2lwgPSxHmF3l8U7RNE7P6uB2J+rhKYfCwFDB/d7u4aEdZfVElmaiPqxQGD0sBC3Y36vOVOUXUBwc0DB6WAhbsbtQX7ahW+72O/4B9QmzaPJW9ktzc8R57fmAV+f+23cHBIOEv9j/eX6sILCFz5sx577333n//fZYSZbjgggtaW1vjF5IB8DlaeMrGQsWR9ao4pl4vLqy3isECWJVkPqwyMh9WmTInVo1ueawCyyysbN50rJQwmKtNhetMUViuUhg8EEs0QrKKIp8GBVh3O+It0WDgKiQtIfXwwQcfdHd3wy8Bw4YNY6mIJqwi8T1KVUYWU2VMsaosLNYrvcWY0MuEwSMPilkNGc5cNihlNWRyjjOQMdeQabNhhgxUSpgxb0qkp6esSjCukNvMcpVg+BDoorMSxPhKaJtRicanQQHW2hBviUbS0tICv0GnJaROYCE5evRoWxt+MGcEjV5FIsvpFI0hslKUyTnCwJRotAZWcpk0H1YZmA+rDMyJVaMsj1UgzPVDkWhbrlKJtlWt1EXbtEpLtK18ZV60jUU+DQqw1oZ4SzSMkSNHTpo0qaenh+NEHRw8eHD8+PFjx47lOEhDV5HI2vgyUemsliLVOEt0ypYFKvWa6mVS0mvUBGfgmeDy+KZCCyOrmYWVVaZjpawDYDxHpXyF7/jJISzRMK0yLxqGolEmRdtAjMRaG+It0TCmTZt25MiRoXk7ffaqB564axkHfQGcH++99x5c23EcpM/vi4TGkzlxArPrJb4mXKZqAmWOmly1yGozUYYWqKyyPFYBmBOrBiwPp8z5kZGenvIdvxIzQ1HHyJqmMPTcsFRhicJyR2WJmUmRa0zRsHgR5BistSHeEg3jwgsvPHz4MAd9i5jkFX062zcRWJLHjRs3fHjxGtG4VSSmsLCGTt0whTVUUKVGi1VB4BnIaliw0QuialxFztkNHxmsm5UWekqZjlCK9pXpzn25uqtKRZbKGT4MRZhrX85D1feVFw2Dh6WAQaVdzKdBAdbaEG+JxkCvvfTL34XAEnLfiu4nbyfu39J65dBYRs6ePXvmzJnx44s/pKcPr0WMkVzDFu4Kz+oQ7gJNogIhOOoEWYEHVeCuMecgxizlrKzMwwXS8lgFYBkY6ClhuC8dJeqmY6WUKUSYGwEMHwJdtCoJZ3cywhBdR+seQYqiICca5jsAQ+fToABrbYi3RGMYNWoUzHoc9CnLblrRuv3JR17isGvjveDrFycPrJqNGXxVapVMaFcsy+4iKROV0s/XNbCKxHxmTINWkcKqcAGdsQHCBZQVBZ6irMBDuEBljQItcBdI9GxxQa6CxKyA5czTU2QWQvSPoOvCsFJHibopLF2YOYIu6sY5UxQmK4m8rozSlihMGyEv6gYPS2HLdD4NCtAXhlKWaAywisT/oVwjmT29tbb9VbmGSGAtUdcmtRV38DpSqy1cVHtcqE9uX3gDibC2rGndcj/W3o5rkVBqdGlz//4b+nUd+fDDD+GJ5cBPH1yL4AkZoDDrLkDVm0UoW65AC7KsUcGorCuZy5pFnJJTlQVnpeXJsq7nNj9d6lgpMB0WzRGY3LDC4CExdM0U+QMTBg/KmqLyCRXmDR6WIkyKRt9gpW2s82lQgLU2xFuiMcT/cUODmdnW2r0/8OkCXd99o7u1Tf4F5vbnNnaJ7Z79LM7+9KJWKRKo8LLUtbd74SB4fawRq0i4pElZSNWZ9f1onOXIQKVCWZx98nAWLY+RNStY1yY7HSUq0zFSuQNTojIdXSfDh0AX1QgKXdSNsERh2oFZojJOuYYFg4elCJMi9zVFZSILoncEPg0KsNaGeEs0htOnT48cOZKDvkStBxbqNa37VrSy5CK/CIFSW7iG+j6xZiGr/cOIESNi3vPW5GuRcO9Alk5jJlcX21GBEqUcWSSQFTrOMjYoUS9HVkvls6zLycuCs0UpkRWPDNZdw3JKM0YWGwYPiaGjKVgxR2CCwxoimHbAeZGMsERl8LAUYRHDZuYeIQ5rbYi3RGM4c+ZM/6wicLlQy10vwBJy36I36GWq+7d0s+oivwiBUtsu79UD6o5LPwBPKSzPHPjpw7vrFoGBwylftp6UkZWBIyVRqXxWiNrklWFOUhZ6SmTFg8l0HMEiy6Jl5OZEEtVWN51Mz/0UuuhI5QwfhiJM+ynyOhhhicpEKieSwcNShMWLYA6dT4MCrLUh3hKN4eTJk8OGDeuPrw956etbuheuUbcvYAEhv3svvkwlXqASWw/iBS95i4QwlWWr9FyfMnz48DFjxhw/XvwNbHWvIoF8lRSexk5Aj0qZRbG9NEiPTcnAkZL4Uqy7fmROoRnkpjkS1VY3haGbu9NFMoVSlDG5YwDDh6GwwQOxRHKITNeMEL7rR86LZPCwFGEoYtIWyYyUPQKfBgXoC0MpSzSMY8eOTZw4kYM+pGvjvfdvaZWvQcE1yNdf6tr43HZ+VeqOtu7QtQj0fnxLbcV9WEtvyYLxnuyWyppFVNYPXHTRRadOnYp551vxZ/r+x//4H/lUwjNMGp5fYIYuRTCfDsYpUwTz6WDwsBQyeFiKMBR5NFME8+lgWcoc1qeDiVROBIOHpbDBw1LAsDhW10Y2Uk49dxgilRPBfDqIIpU3eFgKmBzBSDkPDMzcHadyx+DTweBhKWTwsBRhKPJopgjm1/+o4/+H6VpPT897770Hv/DOnDnT+r6jTZsrfubuzR2Ps4fAL9T79u2DdhpCf/CVPtM3EvjFGXb605/+tNTXYyR8zJ07d//+/R988AHHHvrjM3194wX0xnSBOcHThXQjhYFDl/hSmW7mlG7KUsRj02EdzYKK8yklGrpWnKVwo4soMJau/wcwdNYEmWg+yZYY0MFYdx6wSweDh6WQwcNShMWLYJlOZwEsIdOnT3/qqae++tWvnj59Ovc30tYVRrxlHD169MiRI48++ujGjRuvuuqq9HlQZYFfnI8fPw6rL8eJOpg0adKHH35YuIQQ9a0ivmQf6M5U3+h2SpuJLBw6Bg4dsXX0lEimsHXxEOii1ASGriV0UZNtXaUsMUrXxGLdFMm8uksEg4elCIOHpYBBJWwsEYxHoLMArkLuueeeKVOmtLS0/OVf/uWMGTMOHjxIKcRaG+KN6e3tHT9+/F/91V/NmjVr4sSJv//7v98dfiEk4QKeNHga0zfj1snYsWPhvzpcFnNcRGOvRSoV+zoZuhY460HMdLO4oD5XrAlMppu5TDdh3UywiKbDIs5ZOqxzxLDoL3boPBtmUKhMIUJZbOuaKfRipesKGWEVZ3rOhJgrBvPqLlGYUy9dTGcB/FIG5xX5o0eP/rM/+7Nf/dVfhdNM/qWbtTbEW+3cuXMwzrXXXvvwww+PGzcORxO7SF/SVwF4Mt99991LLrkkLSSVgSUEnsCf/exn8f8Dm/CKlq+HUy9bHD9IoDivO0SMA8WGjoFDd4oYOHRNzHRzdtNx6LmpkHEOElfMek4Ec+pOEcyrlyqGtswg8cXCnLqXW2+99Td/8zflFYO1NsRb7Z133vnsZz/7hS98AcdJ1Aus63v27Glra4Orxn77U8RBy6RJk9rb2/fv33/ixAmWIuir+yKlhnEWu0U88/PEF4PiE+spZtFUWUTTYdFUWeSIUaJenIkUSAxdYogyoYtSy4niIdBFoYmHoQhBPAyFDB6WAoYPQyGDh6WAOSuF+YpdulsEc+h8GuTYunXr3/zN38hX4a21Id7Ed/M999xz3/rWt3CcRAM4ffr0rl27Ro4cOW/evMmTJ48YMYITCQ/Dhw+fOHHi3LlzJ0yYAL/WlFpCgOL3aP35n/85n0p4kkmT55chgsHDUsDgYSlo8LAUMHhYCpiQc7oQwUw9JIJpeiaCSb1YBEM9SgSDh6WgwcNSwOBhKWBCjta9Ipiph0QwTc9EMKkXi2Co2yIYPCwFDB6WggYPSwGDh6WACTmnCxHM1EMimKbXan/S8RVof/SjH23evPnCCy8UUq32la985YUXXoBfeOltVJs2P0h6WW7uuBvac+fOvffeex//+Mf/+I//mKa8s2fP/tIv/dInP/lJ8NN7tCozduxYuCIZN24cXKAA6UXCPPD/DZbbMWPGnDp1qqenJ/J2uk5979FyZhog5hKR3UHJROkZoiRWhGkkshIULNahMusJZJEjJhO1RCZSILeGjtgibmwRkD+OLtJh26KpEyp0iOYTxaLUiUxEIwwRVUNBg4elgMHDUsCEnNOFCGbqIRHM0OksgMnor//6r+GXXPg1bd26dS+//DJc+GtfvWBdYcSbAMaB8d96660/+IM/6O3thSXkm9/85sUXX0zZRGVOnjwJa/DOnTsPHjxY9vfr8wRYPA4dOvT22293dXVVWEKI4muRf//v/z2fSnh6SUPJUNDgYSlg8LAVckydRTBNz4uZQoa6LYLBw1KozHkwThHMeSRgzoNximAoGQoaPCwFDB62Qo6pswim6QUiGOqGQgYPS0GDh61A6xTBTJ1FMKlnik8EQ90WMbYUMHhYCpiQTV0oZJpeIIKhXqv9nx1/DS1cLsBvat3d3cOGDZszZ85FF10kcpJNmx9jryQ3d9zJHnL8+HGY9WC+gyUEoI9TTdciiYFMn/y9SOQAzjJDxKC4DAHFKVpkZVouEyV5BXCUwbSTFz2KV5SJTCHQs0VNMUR5JErkEHUFi6jbChphK9rgmQiOqQvFNIJD7blihUweoSFibClg8LAUNt+ROOtB9OnCobMALhdaW1sXLlz4r/7Vv7KWEMS6wog3g/Hjx//8z//8Jz/5yenTp8d8InciMRBo6CrirTUT+TJnx5gyUPJH6C5jl8krgKMMpxIdqnGKOkYZbgyF0CYvRUBxikpVCgu4MRREnzEJFSoFYEX78VlBI1VXUBAbWwEnJ7IvdYJFqRsKGjwsBQwetkKOq1iYttNMBHPWC5FPgwKstSHeEolBT5OvRfK9YxSgWkdQMhE9Q5E4FUssUNAjJRMBbZJS+BRdNBTcGAqhzXQKEaKuUDVKjFHAy4vCN38i8km3FTSnAhtbId/8iZSvfqJMQYOHpQjLidwxOLjD3IPHMaaqJRKDnua/ohXCM3hebqBi/URCUZ7cmiUlFF00FNwYCqJmLgXXaBIraIoopezgqBsKosbJFM2ITJFSpqDBw1bIMQdXPumGggYPW4E2J7I1QOfTIMjZ2vBqxv0TicFM1VUkLzdSMdXq42hAWFExpaxG6plCyJlIpyGKCM3BySfdVmRsK+SXHcepaIMTHKJOsIIGDz0UCjnmOMpX42QKGjxsBVoQneNIMVPIUDIUqrEH59MgyOmqlkgMAfr1WiQ/doGCgVUDYYxiUag4BymrUMgKbgwF0ac5gmukxCFHwrMVClFXuGs0RYVRipQyhUJzzhUKmfZDsUIhSoaC6OOIUJn8oTIFDR62Qk5OF+YUwaJ0Pg2CWGtDvCUSQ4CmrSL5foUjxXSxFA411SjAIN/F+qGEojxjy9C0opN1QSjMKzrOghhF4SsIKMKXcyJBvgillCmIPocSHMongUM0im2FfG2/5LChZChUY+5X+c79CsXcb2bO/YKIUqaQoW6LYJnIp0EQa22It0RiCNB/1yKFA+cLLCWmINzFWaArBQVyrtERiiZRAQu4yUJEhDiOggqEgmoWStQcp+AaKXHIkfAshUNtv6zIQIWskO+qFwqqhkKOeZzkk26EaEIxj1P5ar+ZQpY7TvZNPbNSOohC59MgiLU2xFsiMQRo0CpSWFW2IF9fZwGEjS1w1tdTQGGFAqX4QqGgmoWI8OUESpAvQpRUiBE6nnr6f5KFmAVUPSnKz9ejEKq3FQq1esNc9cLM+qzAO04M1toQb4nEEKA51yKFnayCOushLCzQEfWmlEXoiQKMCBFqsZFFz1Ao1GLKsoCbLEREqMWUZUGb3RQilLMkYBT46jXFF+YVwheSYoWApdChZqEyinWFQn995ksTBXXUG+bW+TQIYq0N8ZZIDAGKPwHl3nvv5VMJzzM2eBih8uV5xyGaCLV6ESorW4+BESpf6plCYbA+C9FE6Nt1+XojVNmy9WCD5VBlPYfS4GGEmk9dDIXCgXKoD3T8rdgE+XebN7FXkj/ruJk9P3v27Pne977HwSDhU5/6VPoElPOE/vjG3DzWHjiUqjsryYe6YoVAnaGuZCFuHFktNrJiojIUDmXMIUd2CMSESjHCsrs265VP9VmosrKeQ2kkZSGiQlLssOqubatX59MgiHWFEW+JxBCgEauIVVIuNOO6huItkw91JRTKeUTBoZTcWUldIe5akWVxQyEr5Gv1RlabConisOxQMuaQIx4nC5WhlIUqq9WTk4XmrpVfeihtHBEqH/UsVAZ61oVPgyDW2hBvicQQoNIq4tKajrXTEqGcLBQcSjXU1wzBLxdqsZGVk5QiEJLvDc2hsixKWYgIX3s2HFlnKHfBofLlUByiiVCrF6EyjLNQZbUfgZwsNHedWQN1MyV2SsY6nwZBrLUh3hKJIUDxfZF77rmHTyV5zqGP51cWKsM4C/UsBuyjcSiH4lAaPIxQ+Riwj6anjBBNhJ6jhYfyRah83zhgsguHyvfsAnQjVFnfOGCulAi1XYhQ+Riwj6anjBBNhJ6jhYfyRah83zhgsguHyvfsAnQjVFnfOGCulAi1XYhQ+ahnofJ940CrDSVC5X/05Y6NKIW4o+p9kcfTfZE+YezYsaOQ0aPTJ2BmnD59mr6/6+TJkyyVp/n3ReJ7W5Wh0MzFdwTfCnWMFEwg7AryHa1Q4ajUYj1Lu8hCzQfyKRGilIWI8FWQT/lCuXcKMx/jLESErz0helb5VkiBHiqfjjYLVVarV2alOJQGDz3MLKdzR9Cju7BFYV1hxFuiqYwcObKtrW3+/PkzZsyYNm3aBRdcwIkEAk/I1KlT4cm57LLLLrnkkjFjKn48aPG1yB//8R+Lkw+QZyH6cIrpofI1XYSaT6ekCjMfu2Sh8uVQHEoToS/l2zsG7KMVp1y7YN+X0vYuQmUYqzCQwoj1zJcmQteuOfTsHR7KF6Hyc7vIfF/Kt3fPrkXoS2GchSqb23UWuvYufM8u4KF8EWq+tffMz+29Vvu/Op5BKcRvVr0W+dvz+1pk7ty5K1asmDdv3rZt2/77f//vvb29nGgELS0tkyZNOnLkyOHDh+v5Xft8AC7RJiLHjx/v7u4+d+4cJyLo2/doBUZyp1C1UnoYThmhWWpV6mQhzCH+ylIptXdHil32sxD3Thgp11GpkHwrpJh8dAXCl7twpGSo+wB1sVIilLrwpcOhmQI4xJh9NA5zR5WF2lDKRMqlg8HDlyqj82kQxLrCiLfzlvb29n/7b//t7bfffujQoU2bNsFvwX/0R3906623TpkyhSvqYMSIEbNmzYILkV27dsGcmJaQQk6fPt3T0/PTn/707Nmzs2fPLvsNaXWvIoF8P6RwY5XpIfhWqGhACucghZ4yyvRQTlsKPXSnUCIfXYHwZeBIsWukhKMdsJEyjyoqJXXhI1mopUSofAzY100elSGS+VLaUWUimS+lHZWRAl1LiagYa22It/MTWC3+4A/+ANaPp556Cq5CYP7aunUr+MOGDaO1hOsqAUvInDlz4BLkZz/72YcffshqIgK4BDlw4ACsuzNmzCi1kPTVtUhgmMiUVeZLRZYBHOLGKrNCBadQYl+ih/mUivWU7gN2SgakGyl2cymc/gg9paZFwvB9KW0mxSjzYaOHma/pItR9XwoD9k3dCHXfHAqMUzkdLJAS5tPBshSfBkGstSHezk+uuuqqgwcPwix/6tQplmo18Ht7e0GHLEuVmD59+nvvvff+++9znCjJBx98AAvJzJkzYVFnqYiGriKiNqLeLtFiPRUYST+qQBcjZXbx9bK6RJXpYa6LCn0+eL6U7gNZ6OpihUTmyy4U6j6gh5lvdgH00O1jnIUe3wgxYN/U6flXpqcyXzfs4k2ZCpfl9pIZ63waBLHWhng7b4Gn/6abbvrc5z4Hv/ZCeMUVV6xevfqXf/mX9+7dSwXVaGlpOXPmTFpC6gQWkqNHj7a1tXFcRNOuRSL76WWBLr6yOruAL0IpFZQh7MtY6QCnEIcvY6UDnEIcPsbkoysI+/TvxT7qAPsY5/XILuhKHwP2UQc4xJh9v24YPLTQ8P1TvFGm+ZDKfN3gYSnKQgsJnwZBrLUh3s5bfvSjH/2P//E/4B8E1pLf//3f/8xnPvMv//Ivf/EXf/HMM8XvZfAxcuTISZMm9fT0cJyoA7goHD9+/NixYzkO0ievaOljRI7n6xIYikPcxHSx/Hq6GD5OSQrLz8p0X+ti16jASkV0IZ0i3QdsXwakU8Q+Buzn9CzUfQzYj9HBMFah4eNPyr50hGm6bfV1MSwKa22It/OZ48eP01py7ty5r33ta7B+1PkerWnTph05cqSueyGzVz3wxF3LOJA4xYFGow8Szpv33nsPru04DtJX90Wc6GO7fTy3YygeCnwtCNSrUPhazipTsa1LwFch+xg7dPTcuvQdqaIuhOFrXcjJfPlU27r0AdsPdMGA/RgdTB5b3uCR+dIRvk+H1jca6IGUpQjj0yCItTbEWwLWEmhPnDhBYT1ceOGFhw8f5iDAsrueeOKJB1bN5rAaZWdtUS+ptu8+X8xgSR43btzw4cVrRL+uImXRj0U/MEPnraCEj5tAjQqjfJyPCG9NvC9jX6qEjp5bB8d32FoXcjJfdrF1MAzYj9HRy3zpsGkpw0APpCxFWYnR+DQIYq0N8XbeMn/+fPY0YM765V/+ZQ5KQq+9xLypd9mVC7dv39666NP1LSNlgAXgvkVv3H878WR326D4uOOzZ8+eOXNm/PjxHPspv4rownnha0HpvrwVsI8bdw3OXwrlg0NWzseAfV1HL/OlU+DLLsLXdTB52LYOhgH7MTp6mS8d9iscQ4VjQ0/54EZgrQ3xdn7y8MMPQ/sLv/ALdGud+NjHPrZu3bp58+ZRtiyjRo2CWY+DEGIRefWRV81lBC9PgPtWtLICOEVi9qo7QFy4RqTx+iC71HBdLsxsa+1+47tdHL30yCMv4ehcKvrKyxNW81cuuT2qw9N2OV120w5ClWVaNnrRVRGsIjGfGdOX1yJ1DKV3Lfbl3EEYvhZ4a3grUD44Dl9ON4Tha8dg18jA1tm1fdp4Cxq3I+Fj7NCh1Y6BnMyXx2DrYBiwH6Ojl/nSYdNStvlSoAdSlqIsS/FpEMRaG+Lt/GTfvn2PPfbYN77xjUsvvZTe17sK+ad/+qe//Mu/hCyVlQJWEZjyOAiAi8hLtZe0ZQQm1TWtW/BK4f4t3Sh5REXXxsdB3P6kSMOSIKb4bgzu39K6RpvCmT37u1tX3GHO2EKbjgqsMbVWujzho4Px7xWj4YA17Jnbozo8jJGFi2qPi/jJ7QtvoJ2Jshr2uf3+/TfQgcHByuuiwquiDz/8MOYPR/rpFS19VOHL2Naj8XUs4cuJgzB85WkiUOiDU87HYyCUzg4GSgQyP3DkLl84ckckGj4G7Gs6eZmv6cIpP6ClGyZ3pBsXR+/IMNeAwkAPpITDp0EQa22It/OZH/zgB3/+53/+ox/9CHxowQeFUhWI/OMGOU1ry8jsTy9q3f7cRnmlQDhFH1iMo9a6vvtG98Ir7WUEFgWxGtxHFwA0mUNlDQ9g2ZWtW7Zsx06zp7d279+DXSRiQF5iNNyHJxWxQGEX7cBqXXuzA5MD0lVR/TR5FdF7lxopK8aTWVE4YEyx0y9bzL6cgwjDV16+AGP2kczPDUhYYqwvRyNdOQDNkoShY4odqWe+Z0DhyAFJNHwM2Dd1h0i+TAlf18G0XrZFDOgwXwr0KKy1Id7Oc06cOPHNb37znnvugbbOG+ynT58eOXIkB15gEZHTtJhqcRYXLzdZU7dH9KEXw2Rd42sMA3V1ARcKa/CFJKgUszksIm98d+OruIyIgfbS0qBedXK8nhZ9eFDGL4IBaxaSKK5qWkksvM0/YsSImPe8NWEVKdVDLy7saBfL2NER5wWF4Wu9lO4t5m1dxbqv8BXk/UyUkx1h+PLnJVH3KVAioHw1ewpf18HIs0TyZS/haw4QOAwakH3N4OE9DG1HtsFDC3U/3Atao1iZtxefBkGstSHeEo3izJkzxasI/K5fa+VLAjE74zICywmnNZyiD/W7PyB2IVcCJy99fQtXw+XQwitXweUHlKN/l7xQgiVE3Y13vJ5m7jGA+CnoRTCCrzzkivZkt/0ymw08pbA8c+CnP17RKhxSL3AW+wqUX7FAzjIAOEaxDJQIsC8nIMIokIFVIHyMbRFRkx1gF2DMPqJ8q5fhY0Ai6cqBjSVmvhxQiQD7shfphm/2MnwMbJF812EIAx1VpWQ+ppSuTBR4UsJKp/g0CKIvDKXsPGRPNNwhjpMnTw4bNix8K3j2pxfV5L0EAOZnsYyIa4IVN9Etg08v4l/8naKOfs2hvYylv4aUseyu7Ld+UcHXETDJL1yxolu+wrZwobpQAngpMg7J3CPf+whgli1bhd6yu7QbN6EFb/jw4WPGjKG3Yodp0CpSWFWtQBcbWODrVaogX2yJjSpwioDynSKgfOFIVYkA+3LqJJQvHEyxr+u4yYvs+3vp03Qmkq+lMpEMA/Y1E2KuV2bwsBRlspejwB6QT4Mg1toQb+cn34uAS8tw7NixiRMncuAAJuRa9k4pmmPFMvLSI+JVJnF9ckdbt/zF3ynqiBsreFkDc3L2ItF9K7qfzN9reOnVbnlTBCvupfsXYl2oyTVHXDfIN3J1bXyOd24ckrVH60aLC7jqgAsOLluzCLWXXq3R0E+sqTmONeOiiy46depUzDvfir9f5Hd/93f5VMIzTDry/DJE8jFli+RU7eUQyQ/0wo1DJMc8Et2Hh0MkpxG9lCP8+noZIjlVezlE8gO9cJMX2TePRPfh4RDJaUQv5Qi/vl612l93PC82Qc5U/X6RUeff94vQj/OVO77CsYsvPP6FCt+WCL84Q5ef/vSnpb4eI+Fj7ty5+/fv/+CDDzj20LffL0I4xysQtbReKXyMbRFxijrxvXxivqC0iDH7mgPgTIaOLpKPsS0i4V4OkRypGiL5Wq9MzDmWL8w8Et2Hh0MkJ9dLGTwsBYwrzRSLZK5ebOEUZ/k0CGJdYcRbooHAL87Hjx+fNm0ax4k6mDRp0ocffli4hBB1rCLOTHUR4waPieii8iuI4KhnwxCl5xDJwcAWkcoiHYktkuM6EnYwsEVE9TJE8nk+zZTMR88WlWOOqRs8LAWMK80Ui2SuI2GDh6WgCRF6+cbUUpmoTKT4NAhirQ3xlmgs3d3d48ePT9+MWydjx46dMmVK/B/u9MfddQvnHiqIerZYlEG+kqYVIu8AkSI4mS89Q5Qbh4gO9bKy5FcXMVAiOezLH9wQyckdJPnCQY+UTFSOOaZyhK+NqUQ2eFgKmhBlL0Mkg1Qum1nFVAzW2hBvicZy7ty5d99995JLLkkLSWVgCYEnsNR3fDVtFXH2C4/m7sJbAyUWZLW0s0teDGcBNaaeZR8nI8KRjRaNrPQMUW5qH924+TZh/+22GzuFkcy9rC7kCwc9pQDKhxQ7ukiONtVmIjnokZKJyjHHVI4wOaYSlaNShkgGKVQNUZm5O93gYSmZeVN8GgSx1oZ4SzScM2fO7Nmzp62traWlJf57lhLEpEmT2tvb9+/fX+rPd/rpWiQ8qjOrRDuLsTeLOLN5McvKmQjQHadIFGdlYIjkBHenHEATf3XTbb+66Te/9etPCVv51LduEvar3/hNMCyTfbQutgPkRetgjKw21WYiOeiRkonK0TpmIjlmikVycikwlc13BOOsK8UWTjmyfBoEsdaGeEs0g9OnT+/atWvkyJHz5s2bPHnyiBEjOJHwMHz48IkTJ86dO3fChAnvvPNO2b8ALX6P1m//9m/zqUTnGTvoGYry5amXKbrvyQoHU7aonEBWpgyRHPQMRffRMxTlN+OnCBwnbsgxRHLQM5Tav9m0+psdT+WP5N9847e++Wv/RYqe4xR+4DihDWTjjjMTlYOeoSg/cJzQVvspAseJG3IMkRz0pPI3Hd8WmyBvVn2P1hXpPVouqr1HK8/YsWPhimTcuHFwgQLU9dUjQxRYYmG5HTNmzKlTp3p6eiJvp+v07Xu0IkcKl6mssyyfdR6/o4y3AvZhDiHHLHOKRHEZBiqrHEB3rKxwyJPKRx/BEvKNjv8iPDHXoQSg841f+5t/863fkn1lFlq9TPiYIjHvwCYvsiNThkgOeqTols8qhy13nKyTaXsEM7JmSjd4BLLRKT4NglhXGPGWaConT56ERWvnzp0HDx6s8xNWhiqweBw6dOjtt9/u6uqqsIQQxdciq1ev5lMJTy/poGcoypGnniEqBz1DUX5RR4dIjifFfnRH3RdOYFhM6aLhBIaN6GiL5Bipmzb99td//W/IR9HMfuvzX//Vr0lFpmTWdPx7hIPJi5kTGBY9Q9GcUBY9Q9F99AxFOXgw7Ocd9AxF+cUdn+r4Z4xDbKt6LbIkXYu4aNS1SKIPaNK1CJyA7MXC9UUdVdZ2PB299VpHneJ6dISPsTNLG10hnx0MSAFsBzuSbzsYYANLSGfH1+wsO+iqfzVKUSOzpuPaIyB8DJRoO7KjbpxFz1A0B7LsaCI7GBiKbsGOetY2V0e24o50FoSxrjDiLZEYAhRfi9x22218KtE5xw56hqI7ePYZinQqd4QHOYaonEBHaOVsYKWEX6mjcCp3BEOPlEwkJ6rjr2/+nf/261+1U9L/9b9f899ufNLOsqMU3ZE/iyGSg56h6E7uSdB9eNiKcgIpaOvrKBxdVI6ZNRxv6umO/xfjEP9c9Vrkfztfr0U48JOuRQYL/fq363mnAFkXGCHgOBFZrAh09DowyRRlibBDfubIjvkUIP85sn8XPUU+Tn7kKIU7GoruYGCL5KBnKLqjPQnkGJbLZk4gBa3MOkz8eIYi6pWDKeE4rcyw0vAkKMC6woi38xNYIQrh0sRgoPha5Dd+4zf4VKJTjR30DEV38OwzFOUEUtDK09aRAkPPUHQfPUNRDnqGojuVD6noaB2ictAzFN0JHBKnbu783zfd9J9RUSloP7r572/fdOMTmqI7dfwstqI7gaOFNnqnui+cJh1SuaP9rx3/A+MQ36p6LfJrcdci7A0q0pXEeQJcixSvIqtWrbLOK3TQMxTdKXeixqXA0DMU3RlcOwVDz1CUg56h6L7wbum8HdpnP2csGLf8PYo3/LVWbDkD7Xnol52CoWcoykFPKhs7XhSbIJurriIdEatIIjGQiVpFbr311uwEo1Y4TTqBcWMryumXnUJbeWT0DEV3GrDTW7/xuygxz9xI60dg5Cb9pLixFd2pPDJ6hqI7zdmpaLnvMx2BD89mNn+r6irya2kVSQxuolaRW265xTy7yGnSlIEbW9GdwMjBncLDqbPTLwcMhp6h6E7lvugZiu70+VNB7UA7KuEU7RQu7Dq2YhBi8/9TdRX5lbSKJAY3/XF3PRK12xIOnPvkuGo0zyCmr3oS3DUYuFO4sRRoSzlEOQc9aEixHTwkQ9EdecCOFBh6hqI51DdvXICeoehOmaOyzbNftkAWUgXZKEZXtURi8NMfq4gaMuDEEzNawLEo1bfQgTbvEOzgFEY4HPSgIcV25PSXKbpDGxkCRkFRX28KDD1SLBN6dN+8Q329pmVVl8zJ/USGRY+cMz4NwlhrQ7wNItqv/+KG1Ys5SCQymr+KqAEqjJTvGz9aTF/DUYGzQHqOFD9YgVY5RLW+7NBGhoDh5KZOw8GscLQUIZzyfTOnEX3zJgoK+/q7W1nuopwyfTXj0yCMtTbEWyIx+Blx4XV/OGv/Cxy5+Pmf/3k+lVQrHDy/DEV3cOPQyfH0pbagL7S4cejk1DO42ZfazEHPUKRDm7yeOejpCsFOsC9t2FGKVhA5OGA50Kq+hO24+hIiRClfwI7W1yJfkHc0zyDf10FR3xB29l8WvMuenzcP3lobASdTaVvQ9gwPUReLV2/4/VuuE0w//M/bh13/xXs+ffqft/8MMnABQT46k8b84uc/f+P0MbCRPtT/THXHSPaiAqm2X/+7v375uGlX6GWJRK22p+26Rl+LxJerSrtLbghvZY58pdUlUGA5Dl167kqYfsjJFQDUFxpS7IJcX2iVQwQKwoOLeZEcrSBz0HPo5Lj6UisczBqK7kC2sECGeYMHO5qYmdZXFSgnPDJks8q8QV+jO58GYawrjHhrADDlr2zZ+th65KnXWHVx+RW1jaJmu+a/JrrXOrHzYwc/k71kxQXrO9+6/DPXt9f2Pb9xa2/tLSwM7iRx/tEvf7seHFMlfVX5AqsyVGCW2gU4fejYBTknpoAdmXAXyJmLFEKF+sRHDmE5eoFyaJPXMwc9h06O2TfTyTEPO2/wYEcp0hGGMfl5h3atTOnsmFndRAFk/QUFWbAsy6dBGGttiLf6aV94xZS3vvN8zJeb6mXSx+47aFnYd6Dn8gVyGZEF+w/2TpnWhlIi4aRBq0hhVeUCpccW5OryI1glvgKHLj13AU49hLtA0x0FGChdOUR+14bj2rXhyAJbJwc9h06O1pdaw8GsskxXjlmgjAvQU6JuQjcP2zJ4UIHP4GEphsHDUnTjwfk0CGOtDfFWP23TpvQe3M9BeaB77fKVG4iVl7OaSJSgydcihb19BSEdc4UdrYK8To6t47yjYxdIJ6B7C9Bz6LJVDmHr8tjcBZhVCrV5h8jr+rEZOjlycFsnR8y1Wphz9CM3dDLzyHVHGA7u0JXBw1J0M3dtmza42+Kw1oZ4q586rxWgO79ORaRXqxKlKb67/nM/93PiVANUKxw4xTSF2sxBz6FLBx5unUL0HLpy0HPo5ODGocu2YHw8NuHI1nZw49Cp1brrOpAvIFQoHJkFDJ0c9CgEMl065Dl0hLoLR2sBq8ChUyvjfAGRLyA41H40QoWqwMIQtCBXyJJDV4RygeyPFxS/WPTmmap318fVfXf96AeTPnH9VZPe+u7Oo1KZMP+6BcNQWPy5zy+e9t6//PP2n100/5olF3TRXXHdN7svvv76YTt3HnUWa8MOOsaOHTtu3LgLL7xw4sSJ0CaI0aNHjxw5cvjw4fV8C2Tdd9d9SV8vbz1vJTK2dBUW6DKOrZdwCDMKORKr3goBQ9e6G3rOceuu7pmDnkOXDjzcOoXoOXTloOfQyTAm39BViJ4SMdIceWy2rgxj8g2dQq27MqGTQdY1fmaYdeho8HCOL+QIrCuMeGsA4r53bemd9JoU3h1/7QUpLDi4tZeqvOx7/qHOHtl95RWsunhtx1tTsHDQ/NUITJFtbW3z58+fMWPGtGnTLrjgAk4kEHhCpk6dCk/OZZdddskll4wZM4YTJSn+BJQbbriBTyXVCkeeXxyajmi1AmoNpwndqWUn3B1a3Og6tew0rTu1ze0Ohl5ep7awOzz0MNMpRM+hSwceepjpKjQLqM3CuO5ZaDrwcOsqLNO9Vnuuo/g1ns1nqn4Cyqj0CSjNoqWlZdKkSUeOHDl8+PDJkydZTbiAixK4SgOOHz/e3d197tw5TkTQ6E9Aiaz1lVl6qEzLlR2NHCtUcCjmEtoylhMOYVNQJj13mdkdWj0EqLul66FPp7awOzz0MNMpRI90MhWSAw9Lt0NZQJbpFJpZZVmZ9vzkDR7W+LYFu4us0Z1PgzDWFUa8JZrAiBEjZs2aBRciu3btgjkxLSGFnD59uqen56c//enZs2dnz549atQoTsTRzLvrkV2tMl+vcJkK2ZFxqV5WqHCUoZeFiOHIqQpwlkHr02njy7KDmyzEFlBZXYfWDtFz6NKBhx4q4xCDLNQcDmV3DjWfQ7N7ppNBFmMOTRO6Nr4I82YeAJhRhuNnYd6yAj4NwlhrQ7wlGg0sIXPmzIFLkJ/97Gf1vNx/HgKXIAcOHIB1d8aMGaUWkia/R0vHGAlP0RisssiQHCtUiFCTHFnckKOyMSEQUyZa9FSY6SrUDkA5hC/UdZoEhSNbO0TPoUsHHkaIre7ou1CWhZ7jz0I5vq4boXkAtkFWGwHMKoOHVWBbOAsmCvg0CGOtDfGWaDTTp09/77333n//fY4TJfnggw9gIZk5c+awYcNYKqIPV5Ew1n6s/dpZ3jKRITn1hAoRapJVxiFOUrhl7BA9b1ZrARVmupwEOcTWCM0DsLNg6JFOZod17gKy6JFOZoQYZ6GVxcAINZ9Ds8Bh4QI8QlvULQ5rbYi3RENpaWk5c+ZMWkLqBBaSo0ePtrXFvoG80ipiaf0T4smvY4dm7CjWJEc222RZcvouxA00etYI5QzIIbZGKJ8ldxYMvSyUDrXCMSdZpWehViBCzTg0D1IZh5DVDlJZFmKBNwuGmyy0shjQLjiUThZqBSI0jE+DMNbaEG+JxjFy5MhJkyb19PRwnKiDgwcPjh8/fuzYsRwHGTDXIjrWPpsdKrF0iFMP4chCK2M9C20WmpMXtUZIG1MEshA9bxZaeZCqtUP0slA61ApHG0E51LKDGwozUQ/lj8mh5nOoFYhQMw7NJ8ph5i4cVrGAT4Mw1toQb4nGMW3atCNHjjTxXsjsVQ88cdcyDhpBwwdsHHCevffee3Btx3GQvlpFrGHCoZNSIzhDJVoh4Q6lanXJQvS8WdzooaMGPW8W2twIdoheFkona+sbQZg2gjIjxFgXyaFWWPQIyqyQRrDMqMFNFlpZMMi6BsnMUcCnQRhrbYi3ROO48MILDx8+zEFJxHyuaOzEnl8qGrh4NHMdgiV53Lhxw4cXrxFNW0Uq9LO6OEcwRDzhdewQ41CNHEGJ4ZAI1wRCbw16StSz1MLGCHM1hSPQ5Cgc2dohelkojULRRoygi8ooFC0UBGtUAYemCdE/QmayIG/cxV/AZhTwaRDGWhviLdEg6LWXam/qhan4vhXdT95O3L+l9crmXh90bbz39keKv80/hgYOlePs2bNnzpwZP348x34at4rEFFo1zi6ZiF5BDeIMG1YjVW8XnHQIq4ZD3BTUaC1gicKRe+Ew1+p7EaF0slYbgVo7lLMnhdQaoSxQohXCI6omJxqhWcCiHuYKwIwa3GRh3iALG0vUDQvQ59MgjLU2xFuiQYwaNQpmPQ7KseymFa3bn1RzMUzM6GeXJ65f9vNZvCxYhXLB1YF5AXHlXTTOA6tmY2yMk+3GXSA2aqhlPJI2eNZf9i4FrCKjRxf/N23yK1qh3jLnrLHE+BpbNGNHDU4WuGUcNTlRD50iYNRI1RD1UB4GkImyBSzRCgnaixL1LLfmDwutFcIjLyoTIXpZKFtlIsSNLeqhdhiZqIfmLpRlIRR4ajKTBWDuGq3AbWIvUegLQylLNAhYRWDK46AUs6e31ra/av8+P3vVHXx5Atcma+xlwZdduKj2OIhlrg4W1l6lcWorbsqPI641CFFwh1oJZMF3Ocb1Yk2Nrqfu338DHRIc5qI37kftye62mVhXig8//DDmD0f66r6IjnPIGNFRgxNBHmfHCiKHZpFVI5CHoUQ9jBXlpMah1rKDG/IBlaWWHdzYot6ahwqtMgrh4RCtMFgjDGNb1EMYwfx5LYOHKhChdHSDh6WAGZXmIA4rLIB8BNbaEG+JBhH/xw02M9tau/fv4UAy+9OLWnlp6fruG90Lzde4vNntz23sYjeW2HFEQataCXIF2iHVuvZmQ8kuLz3SrBe+gDpWEWemD0QKGyniPIJbA0vUQ4coBwH0mkxEzxatFj1bRDiUBXpWtezgxhb11vx5VZuFWkEmypBFs4ZFraW92KI0CuHhEDVF/3l1y0QYwdyRZUI098KibtogOePTIIy1NsRbokGcPn165MiRHJRiz35tdpboSwtMyrXW6frrQeFsY1GvSd23opUlF3BItYVrqPKJNQtJ7Nr4OFwqoVTpBS3xQQAx73lr3rVI5Y56V20Q53hRIsYkWqkSIsaBSpUKibixRa0F8iK0RogbW5RtrIiTpnDMVhk89B2xqLXCcoMooxAeVKMbpTLTBrGMRXMQFi3L7cU2cxCnwcNS0Pg0CGOtDfGWaBBnzpypuIqIZcC61jCXFvGSV/de/Vf/cLaBwBJyn3xN6v4t3ay6gEOqbZdvEAD4ykO+IvZkt/ZyWDzwlMLyzIGfPnxFyzlSYPj4ehKtlFMkHCmcQXBroIsq5RQF5iAqZYhSNUTZCqc5g1ihaLHGnVIObnSRjELRegYxDB7oWCkKRQuDaOOolGHwsBTNRCpuEFuxLDeIECKw1oZ4SzSIkydPDhs2LOZWcI6Xvr6le2F2cwNm7ruWaS8w6a8VMeFsJfAWv3McXqLEjjB2g4d0g1wolq1Cb9ld2g2d0kvd8OHDx4wZc/z4cY79NGcVCXRypqrVc8qsMFIS+ikskXDX51oBes5UFuIcpKNXqlReNFJyENVaoWhzNXorHNcgZBSKFje2KFs2jJVIrTIRoqeLZCIlWzpaWzQNHqI1RTIWoSC3I04p8w9CBo/8ILYZNXwahNEXhlKWaBzHjh2bOHEiB2WAX9jFTXJ85eeJJ+CX/6+/pL0YJN4EbN9TCGfzqNeaAOtOPafWtG65Pz9O18bntnPBHW3doWsR8UPABcd9WPvEmkWovfRqjXe8phZxlBYXXXTRqVOnYt75Vvz9Itdeey2fSkaLG6UYKdXiOehOYSsceZ46UtTmCqxQtLhxp2RrHbDeZmFD9uX5iahlBzfulGq1ceyUagv35SkwQty4U6rFcdwpbIXTkH3hxp2SrfPZozYLcwdjhaLFjTtFrdi83LETgxCbf7Pq94v8bfp+kYYBvzjPnDnzpz/9aamvx0j4mDt37v79+z/44AOOPTT6+0XKEhg7S+WKHL2kRFtHQXTKKqiSgimIt3YLcIgbd0q12jh2SrX+fUErHE+BMhHihn3NKOQWx1HGotYK02pIpNYweKDjSJHhxlA0415QkKvhlDJXjW0xBXFYVxjxlmgc8Ivz8ePHp02bxnGiDiZNmvThhx8WLiFE81eRwgECBZRyFgRShF2gleopTc4CbwGEGDsLshCnJ/Y1dFEfBzBSqpXjAO4CaM19Wa2wogLh4CafIqMQHsq3jETR4kbpykiklo7HMkpRK0yrIZFaw2SNI6XMf8xsUOA6Hs34NAhjrQ3xlmgo3d3d48ePT9+MWydjx46dMmXKvn37OC6iQatIYVWjCpxleqrPCqyyQIEvFVkAbSBFbSAlWpwrs9Bs2XCjRL3NzDOOYbiBhlLUWgYPaxzLhIieLuYNHuKQTFE3GidQIwrAQjV8GoSx1oZ4SzSUc+fOvfvuu5dccklaSCoDSwg8gaW+46tvX9EqHIwKqpSZffSCLKPV5As4KWu8BUDm+ctkja9AtOi5U6qlTaAAH9C6U1qrJkoK860wbTIlMd/WPw6bVgNGKWozM2vAqIBatlwNmFEA5qqxDWocZXwahLHWhnhLNJozZ87s2bOnra2tpaWl+p8inq9MmjSpvb19//79J06cYCmChq4ikbVUVliclQVL9dEChZXLrGIWcVNQhlMS+64W8I1jtEXjiFZOfxz6WnOWZNFqcQONMgqN1hxHNy6AFjdKt4xS8AiXCcMNNKEybRxvGdaoMFRmKHwahLHWhnhLNIHTp0/v2rVr5MiR8+bNmzx58ogRIziR8DB8+PCJEyfOnTt3woQJ77zzTqklBCh+j9ZVV13Fp5LR4sahy1Y48hwsaGPKcjVWKFrcOHQrxI2h5NuSh2SnVIsbZ9YIcWMoZiuc6ENyp/S2UU9mzCFBG33k5Nsp1eLGmTVC3BiK2QqnxCH9oKP4bfab/13V92j9WXqPVhMZO3YsXJGMGzcOLlCAJn71yKAFllhYbseMGXPq1Kmenp7I2+k6zXyPVql+VKy3hTi6+Hvmi/XWSXGXzPOW0bOnK4pwmdUKR8xqHHpbrFHGYr7NDWWZEHHDvtlmJqZZ9inlbs2jskwU4EP5XpO7ozK9Ncy/u6xYDhUyruHTIIx1hRFviWZy8uTJPXv27Ny58+DBg2V/vz5PgMXj0KFDb7/9dldXV4UlhCi+Flm8eDGfSkaLG4dutfI0hNZOqRY33iy12jihFjfObBZWGspIqTZ6qIICfASyWVhpKCvkNnood0pvYw4eN1bK0cYcPG4cutXGHDxuvFnRvNbxDgYhNj9Y9Vrk7nQtkhjc9O3fi9BIFceDM5q3dhtJ1iVyKFNyd4keyleWtcGaLIwcCgOlWEYiPDLf1+JQ4PgsK1N+rmWrOpTD4ocKlgkrruHTIIx1hRFvicTgp2/fo6WgUfW2MsZQuDEUbCPJdyxucQ7K4y4Ot3KofAtkob/MaHHjzGbW2KFwNKdRsWhxYyiyzSw4VGayjLrrrWFlhnIZnwZhrLUh3hKJwU8/rSIGuAvaj6+tE3tAz+xjt7ghP4RW5m1x482q1nNgtlj++L2td/bMjMpES36g9R9/ZlATsVO9jAZxtyWHCpm7jE+DMNbaEG+JxOBnIKwiEYijwDOc/UCLm7xeJ/kBS7e48WZV6/oxAVus79kwWtgER2PDmmLLldEgdosbb1a1MTuFmiaW8WkQxlob4i2RGPwMklWkfujnyFqcKdgPtLjxZlXb5NGskNu+/xGgBgN3VrWw0UbzGo5mi3nr5zI+DcJYa0O8JRKDn/NmFakOPgP0NIRanHTYD7S48WZVmxvNbTzTFVkqswzKYipFWRQjzla0RGLwU2YVIbc/Wzzz2Q+0uPFmVRs5GraNJHJEWZY/GKPFjTer2n556mATUwk1GLizqoVNA0fDRyiLrRgshtNVLZEY9AyQa5Hm78WaHcq1uPFmVRszx5VqaRMooBY33qxqIw8PNjGVYn6VfrCFMtEWWnxZTGXDyvg0KMBaG+ItkRj0DKK766Va3OiKm1DOQB8q1OKUxH6gxY03q7eNHTByNHwoP2RYFjYxCHrsB1qowcDSHRaxX2E4oC3mLVTGp0EB1toQb4nEoKfZq0h0dyr0tRl2HIVvWNHi9MG+v5UbL1lx3ID0xHqzWgubcAG3uPFmVSvmRelj6zXcLxiVedvcgPmWTQ5YYDigrtAgdos5bIosN6Db3GV8GhRgrQ3xlkgMevrpWoRG1dvK5IfiFjfkR+IYRG9x48ta+MqMFjferGyFg7MbhaEWN96sbIVp0yWJ7hY33qxujvk3MyoWLcaGIlvbggNmhhtoaBBq3QZlMWPaZXwaFGCtDfGWSAx6+nAVoZEqj6d3rzCUr7tocdYI4+7oa8nTcJdBixtvFltAOPIgC1rcWLplJMIj8wOtmEeF7zRRoFqsZF9rHeYakIqNNrhrw8xK7i5Dw0oPyKdBAdbaEG+JxKCnyasI9Y4awyzSO9rdPcPlu+htgHBHahkZ+MqyFucg9jXsMmhx49Blm4XmmN4WNjwDsgnR2XoGtEyIuGHf1WZm7hqMCuwWc9gUGDysvXsNKy2RulDL5ipzm6iMw1ob4i2RGPQ0bRUp1Y+K9baQqC4ykS/WW0HmMb5i5xPiLsapin3ZKowUbgxFa4EsdI1ptWwYK9HbuqZUTlkt5rBxmChQLY7JPrZeww00VEat27RdU5neGlZ0kGx4kFnoNT4NCrDWhnhLJAY9TVhFSvWILKYyvQ0QWZwvC3QxCnDjLDbK8GErsgUMETeGIltb9I8JrRHixlDMVhk8lJhvDYMHOr42M22OppTeGqZVglGB3rJBmVmpzCgD81eCGcXBSjQ+DQqw1oZ4SyQGPcXfLzJ37tzsVCJHtPL80lsgL8KZmPnYAkaBas0xAbtAb7UT3F2gWtoEClSLnjslW0A4rh9fbwEOcZMvoBYwRNwYCraALfbv8y8rvAVaC5twAbVA+LmiFhBOM55/91P604732fOzedP/wV5JOm7+v9kbJEydOpW9ZvLee++xN3Tpm2fSRwOf4a2f+FLxKnLppZeqM0o7wSrNYoCjQGthEy6gFqh7dnCIopXFgLtAtbQJFGALlDhUaHETKlCt+XMBdoFqZYW3AFtAOEX/BACHuAkVqDb+UKXnTpktbAoKVIibUIHe4kYW7Oo4zJ6fzZvuYK8kHTc/zt5gACa+Xbt2cdA0YMIZ8qtI3zyTPhr7DDfuW6oKqxpV4CzTU44CmBB4m7UWFQqsZ8ZRgC1AlaECvcVNqEC12s9lp6xWTIlaaLbKKIRH5suUbiSKFjdKV0ai3tIBUNZKUWsYPNBxpEyDhz5s3rIRPJVZgW5GMZ8GBVivU8VbIjHoaf47fQtHCOQp5SygYSv2zbUZGAcK8ilVEEiRFygwRNwoxUhZrZzsOMy1ykSIG/Zla4XcmhMui1qbGU64eopay0iEh6jXdGVcoBStkkRqnQYP37BkWd+iSsO4mE+DAqy1Id4SiUFP81eRAIGx60k5CnDuwK0DPSVarchOaVClN5Vv0XOnEEPEjTtltnqlnZJO1uKGUmQU6i0bbpRIrTIKsxYrdROibC2Dh2hNUbcsBZXmyFkqZ/DIH4bb4ivBIrHWhngrTXt7+6c+9akbbrjhmmuumTVr1siRIzmRKM+YMWOmTp06Y8aMadOmjRs3Tvw3SpRnxIXX/eGs/S9w5GLChAnitCPIES2cYugDmWi2AIe4cae0FhCOHNmRyrfouVNIFjbhgDnVpAOGVqqGqLVAFpqHAeihkfIcMGGntLSd0mARN+4Utga5A9axU1pRYS9nzllPqjvFHFlQPNe/eetltdrZCrbgmbd4iAgmTZr0G7/xG7/0S7902WWXwcQ3f/78xYsXf+xjH9u3b9+RI0e4qJlccMEF779f/F6DOpk8efKJEyc4aBqw+sJz2NLScvbs2aNHj8JycvHFF8MzfPz4cVC4qGn0zTPpo7HP8J6265pzLRLo5ExVq49PiRDmCgpM3PUYu1O5FjYOUWKn0LNF2QKGKFVDlK0taodhp6RIBg/rB1SO3rLhRonUKqOQWmE4sjuVF7ViO2WaEM1iZSKVM3g4i8Hseqr0FKPxaVCAfnlRymJpa2v7gz/4A/FWFxP4Jfr2229fsGABxxazVz3wxF3LOMiFDWD5Pc8qHr5tDqsIpO5Zzj6hii29rxk1ahSswQcPHnz11Vd//OMfwzK8c+fO1157bc+ePfAMjx07lussGv/suRBPkvb8aE9wPz9rfvrwFS3nSIHh4+tJtFJOkYiqR08XVcohypwjlRfRs0VsHSJOcMLJtYAtytmQQ611iNrUKUKztUVznmVRUwzRLGZRtraYKwajlGVChOL4ek+x27zFfBoUYK0N8RYF/OJ8yy23jB7t/nLE4cOH/9qv/Rr8estxXzJnZq3zbjg24O7O2soHeaLDqW/tEvQlc257eG3tUSx9tLa2/Iy4ePUGYvViVqoB/zNmz54Ny8aBAwdYkhw6dGjHjh2QHTZsGEt9jHiStKdNhO38BN/d2b7WWqcHCv16X8SHc59u0aV6u+M0oUNhQ0SVihLRs0XEIcrDtlq3iJ4tSkdvhZMbWRmF1LLhxhZlSG0mitnXFskcIm4MBc1RSaKr2Gt4JLboM0cxnwYFWGtDvEXxqU99Cq45yD937tw3vvGN//Sf/hPM0x988AGJsIT8wi/8AvmRiF+sH1g1m6Oq7H76y0/vZvfl7+8lr1Z78ctirdjGETFzxvRtr7yI7p539y65ptwysnj1ylrnegEsVnWtI/R6ju8FJUi99957LS0tHBfRmKeRWX7Pg1d//27teYPnrLZvDz3B4vmdPmMm+gOMOlYRZ6YBYi5hCRRWFHGOwK2BW8RYiXqNQ5QjA3qNV0TPFhFLFI552CzmWnbQs0WzzUIxTbKfiVprhziyLUqjkFph2uCZqIXUsuHGFnMhGTzUkWSiGZKxaNazaFomGsV8GhRgrQ3xFsX06dPZq9X+9m//dvPmza+//vq3vvWtRx55hFWYzmY3aCqryvJbYZ5/hpYJB3NmtrPXz0ycOBGuOThw0dvbO2nSJA76DrpWWycXZeTFZzr3LuErkILntz/pm2sRcxDnkDGiu8alOjtWEGnwcA0hQpx6CL3GK6JniVZICEcObohaa4XwcIjY5kOaNCmkVhmF1LKDHoWZKFuHqBWLMGeGCMXawSizQjJ46IOzaIaGueq9xsV8GhRgrQ3xFkVrayt7tdrWrVvZq9XefPPNw4f5jyIvvvhicnIsXPOE5L4VaqCujffefu/GLo7qAuY/fAFr22ZjCvSze8++WvvMUi/OvPYUXIPgC1owlz71GqtVGD9+/NGjRzlwcezYMajhoIhGPY10GfJle5GgC7yr15V7fvuaJq8iMb2dNZYYXxPuKEKcR3SsjlZIBGoMURvcW6O19PTqIqCH0GahHNwQZQtYYn5wIUqH2iwU8yX7mShDh4heFkqjkNpMxMGzUGstkU3WG2IuJIOHPrjTjI4R9ZlFYq0N8RbFhx9+yF6tZt37HTVqFDl6jcn2J2+X3L+lm8VGsvvpdfjC/bsdkTeAxXWJfKEmmteewhe01q+vaw2Bf/qPPhoxYgQHLoYPH37u3DkO+gjxjExf+SAsFng/aclaeqsCrS3r1uHz+2ht7QC9wd64VSSm0KpxdhGilvDWaFgHSZFdw1umRI1UA12UKBw5/QF61ikCNH5BjWrlDMih1rpD3NiibPNhfvB8mInyYDiUrTI7xHpbDIRyfEPMhWTwyB9PyHBjKG7j06AAa22Ityj27lV3HGq33norTHPkf+5zn1M31fWa/iF8hSGyAwK4EBF/veBn4sSJ4YuVJsALMfLottq2R28RL22Zq+2Lr2wrewXXRzTtWqRCP6uLc4RwjTN0iJpk1bhDFSPuGmwB4eD0ROhZpwjQ+ErUs/mQNpYYCjG2xUAoJk5WMjEQokdhJuZCaoXh+FmIFgrl8RhiLsxM1ufN0YWKPfVofBoUYK0N8RbFj3/8Y/ZqtWuvvfZLX/rS7/3e7913330dHR2s1mo/+clP2IujIbeF59z2cPbb8fJrloSuMLRb6tqN9r7n0KFD4ZvnkA3fONFp6N11G/F61pIO+b6sgue3H+mb+yJ4QuqEQyelRnCGShQOThw6BSHGSiQnFGrj61mnCMSPD61w5Pgcaq0VUquPL0LpUOsIzfFZDIQY6yI51CrLQjE9+7P5EOuzUJpRo4eu8UPmGV/IMVhrQ7xF8S//8i//83/+Tw5qtRkzZixfvnz+/Pkc12rvvvvu9773PQ76EJjm2tfiyzCAeB8vv7Av3+m7BJLy3anw67Z4TYYrc3cA+ozjx4+fOnWqvd19s3/q1KmjRo3yryLaTaY++NsR8Zzt4xe69Od3gFH8mb7iE4zVqUSOaNHLQiQUyvPRnXWG2insyOZDGbuz2AJZiJ43ixjhwPgRDLHs+NLzZhEjLPtTo+fNai3AoYzdWWyBLETPm0WMsK4f4b2O4r9k3ryp4qd8d9wc+9GqY8eO/a3f+i1YPzjWeP/997/2ta/19vZy3DSGzGf6Dh8+HPZy4sQJ+HHOnDlD4ogRI2bNmjVlypSdO3c2+8/Xh9hn+hZ/Asq4cePs8w0oPVkMwPkOH6FsLoRNTJkRlv3BZezOYgsYYdmjQs+b1VqAHRkrnfCG6MUWA9qzRBSHmhTVV6pRxYQITiywKhy8eetI66NNIm3BM7GXIx9++OHrr79+7ty56dOnq5vDIP7whz/8u7/7u2PHjpHSVIbMJ6DANSpcbcA1xxVXXNHW1jZp0iRYP2BuPXr06DvvvCOuYJvMEPsElOJrEdhldmplDnqWXhDK2JkFbB09b1ZrAQ5l7MwCto6eN6u1AIcydmYBh17fQgK4y7AFhFN2F9Jz6IgjHBq7gFbG7iy2gHQOdRS/XWfzpjHslaTj5lPsleHiiy+eNm0aXHwcOHCgL99NNGSuRXRGjx4NvyifPHny1Kkq/xbVGGLXIn11XwSwRioeGCvCvXwhOVaoyEL0fFly7FDGzizg0GFGosCZxVbXcQbLQkDPAo4Qd6HrxSF6Dl061GYhHpWuk4VC3JBPOrW6Y4RxuzBMdgGzyqwwM61LhPFpUIB+q6OUVQEWjx07duzfv7/P35A6BDl9+vThw4f7cgkZejRzFYnsapX5eoXLOMTZQac4RIl0lXWUIVwmYw6xBewybAHhaAemssoh7BA9aHQ9FGLg0AOhmCNZoVY51OoOh9hF6dTqjiPETRZqWeUYobmLvFm6CGWXgIky3SK6oPFpUIC1NsRbIjHoaegqElnrK7P0JpWRY4RaaagMYV3GBWXYAsLBOYsIlWHLjkwonVChrnMoZ0ZSqPWF7OBG16nNO9QKx5x/M90VsmGchZpZOodi/kazdE8oDOvBM0SPcffcXnLGp0EB1toQb4nEoKf4vshFF12UnUqZg55D11rAcLRT0nJCOnpZiFiOrcsd2bp0HDp6Dl1rATuUnrMMcOgYOHTErXt+HLvM0nPPthUCti49W9dawHAq/JvK2NaxBdx6k/9NAeE4fpyjHcW/aW3eFPvnBRYdN09mbzAg3q7ZJ/TlfZF+oc+eSR+NvS9SvIpceOGF+VOr0gSKG7cuHYeOnkPXWsBwKkxt0nPoiFvP7cgKAYeOgUNH3Hqf78jWpePWKzzhMrZ1bAG3XuF5kJ6t89ajZzs61hH6tAxi86aKHyzScXP2AVmJxGCkb++u6/hGrawbBWIOYKyOIR0lq8AKAUPP7cgKAaVnBeg5dCSvC0fMaRhbumwBh45eXlcOtYYjd2TrrjBzsJdDz4XKoS4O3TRbz+3IModOXbBXCct68WlQgPU6VbwlEoOeJq8ihb19BZluVqiooCPOGjr5juQYIQZKIYwChBwOtR0p3SjIOaJFL68rh7AL5L5s3eVQK/75sJeuAyrMO6IVcyeHSlemQsuBh36EumOFyqEdUS9dV45lrGtdDN1voiDXK8oisdaGeEskBj0NWkUKqyoXKL2BBValr8CnA0YBzk2Eu8Cl0xMbKsg5tMnryiHyuthXsKNyqGUHp11Dka3T4RB76bpyLFO6cGQv3YRuOobhJt9LN0dH6iJ7OQps49OgAGttiLdEYtDT569oFY6nCrJKs0++wMzLEGcKwipQ5Ausn9dRwFt2OHTtSxUoh8gczOkFyiEshwvExIaxr8B0COF49qUcam1H/mikZLrHYcOD1PW8Y4XCkT8aKZYpXTlscl/K7AKn5Xp5jE+DAqy1Id4SiUFP8d31MWPGZKdS5kjPkdJawHAwcKf8OmDtLlTJW3QwIMVdgDgc9KIqtRY2hZUAOUaIgVUAWI6t+3fn0wHhYGClrBCwHbm74krLKfO0AOQU/gcDuBJbgJ2I3Tl06eVSpzqK/y598ybzy2Gj6bjZ/G7ygU3fvLNoyL9Bi+jft2n19Xu0Ro8eXeqssx1brzbVSs9XCVgOh9WmMOn5CgC3U2l3QNl1CyCnwjMDVN4dbMgprrQcDEhxFyC2k3s+vZWWg4GVskLA4UhPbk93GN8K5WTzpuz7B0vRcfNS9gY8ffOhHX388Sf9Rd88mT4G4SegqAEqjJT1lV78aFwAswE5rr55hxAhSoFKt4O7I8VdgDgc9KAhxekQliOmO3KUEnQIsTvzUGMdMbuyb+iFDgak+IwrdYd2hxIpsYYbOtRyfeUepcKnQQHW61TxlkgMevrjnb5qyIATT8xoAceiVF+3Aw9z8rIcwuHIIl+NzOccOetlimwBy9ELaI+GEunIPVqWFfgcDAxFc0Jm7lF1CThsnkMtNu7Ip0EB1toQb4nEoKc/VpEY1G4zR3qOFG89jgpchPpKL1TD25yDMxdhOdCGHPQMRTqE18ntEdooBwNDiXTEFGsoPlMF7GBgKJEO7VH2LWHVO8ZhrQ3xVpoxY8ZMnTp1xowZ06ZNGzdunHhSElVJT2ZD6PtVpOEDxoDTB1HOkV5UMW+l0+idQlvgyIkyU+Id9Awl0onYqduoI/YtbXV2LNGXT4MCrLUh3kowcuTIWbNmzZkzB+a+I0eOQDhz5sx58+aJO5eJkqQns4EU310fNmyYcSqxr51fpR0MCmoQhyO9qGLeooNBQQ3icKQXVcxb6dT9RGnbMk7l/Uovqpi30hly/yvA7biQPT/f2rSZvZL82s3ZF6eHGTVqFMxx77zzzoEDB1hCJk+ePHfu3K6urpMnT7JkMXvVA/et4A9a6d5y/70bu8gvSe6G8JzbHn5w5XQOgG3i+1ydIvsx9M3d9epPZoMI3V1ffo/6blz72azt7bx73dN1f/N6w++uF68iAu2kkv6AmS+AUD1v0cGgoAZxONKLKuatQPgYB8pCjvSiinkrHde/EeCt1x3pRRXzVjpV/28A/bJf4WCQTwEdF7Hj5/+puor8StwqAhd1l1122e7du51fkDdu3LgFCxb8+Mc/Ftd+FmIJWfSGXDqW3XVX7ZFHXsJMWZyryIzN1iLhFEvgnOAWr96w8nLY9m597KHn97HymYMyKEn1J7NxeFcRXjdci2+9T23GIHyPVjxqVyFHekqJRNRjn2wo3sY50nPWkJ93AOFgYChIlCMmNHSkWMLBvlYKcDrkZ05D9xtpop72i91ZKXIyo/3KvuXM25dPgyCjq1ok9BWnvu9YhRRMCi0tLRzrzGxr7X7ju/Lq4yW5hMDi8sQDq2ajP9BZvHply9bH1q9f39mz9LrFQmm//jMtWzdWWkKA6k8mPm2S7Olr3JO5/J4Hr/7+3Y86//ho+a0ra53P1L+ENIM+X0XEeDimGrjsHvIdYxzGjGM6Zo709JSjjLemAw+coQjdIT/gAM5dE7pDvu3IyTFTXA6QF0VH9Bwpj5MZ7Tdi125H9i00rtcdbdelze7Lp0EQa22It0gmTpx46FDow+d7e3snTZrEgc6e/d2tK+5o2nqxZO2zxD3LWQGcYl30HOAVo+XidlhWrlva852qa0g9T2ata+O9txP3b6k1+mmFa421tUc9L1jNua1jybbN9b+Y1RyavIqo3mWHyXfMRgiOFeiYd4BS9erZgG2ojLc5R85N6EqxyCGfpjZDyTmA7hhZ167zDpAXY3ZNjlOEhxhBV6QTNlFGu84dfKTBwzr4EsZ9Y7DWhniLZPz48UePHuXAxbFjx6CGAx2Y98SEdx/9/nzXsky+veoNEsnup9fdwjy6bcnah2+b4xPrBhcPASwneCHywmsUV6H6k6nR9d03ulvbZpLfgCeTL0N8L1cN5AsRoDmrSNlOqj7cMV8W7uguw6BEPZI5OKMRkQ757GBACuB0yFcOkDnSU9mAA+iO6IsHT2LAAfIiTqmmkjMlOhyalGXIYoTDZnZXWeUUmOweW58ZnwZBrLUh3iKBox4xIvQ1J8OHD/d+B7v6BfrJ7QvXNOdlrBef6dw7fQbNqQqnWIHXnursWXrnhg0bVorVgy9EFq8GAfji9by+xFPXk6le01JvWGgMc2a216avfBAv4dYuEZdz2gI8sC9EgIauIpG1qixcHyrTpHyZo97KYuCsz4uOMjkfAWHHncWErpCvHCCQpQmRkFtXWc4BhI+xEn2OUxSO3DspLBY5meFGDKJlleM0lRUO9cXuloms6ThM6x4qM4xPgyDW2hBvkcDvzhMmTODAxcSJE8O/Xwte+voW9ftzg5k5Q38nEeMUq/DaU+uRh56v0YUIXo8Yt0pKUP3J5Lcq4JJ8/5aKX0zmRruGg4s4cXc9e2lrgF+IAH14X8QYyT9seIcq6yzLZ71lmHCW5UXdYV/ORECoLJDFEbxZzQEcDs6GwvGUkZ93AOFjrMS8A+TFzMG9WwdgObopMXNoBBmymHOcJrLyAKyUbqLMZxHdpfFpEMRaG+ItkkOHDnnu9zKQdb/Wv+wu7S7wpxe1du/fg279N4SX36Pue4jflffiPOcUG4e8I9I2bQrdKtl/sFe92hVL9SdT0L0XX7oSzyXGQOPurrsY8BciQCNWkXBJZNZZFsriFEBE9tXLhI+xN4uEsq4DAMcpEnYWA28WUWLeAWgeFI4zmxOVAwgfYyVajlNUDvtils1E5eh+3skMN9ZPoZsSlaObEOkA5E/hNFHmM9zQIIaeGZ8GQay1Id4iOX78+KlTp9rb3fPl1KlTR40a5Z74Xnq1W94UeeK+Fd1P1v36vWLPu3vlbfQHV+7ju8JOsVFkd0TU4qGWkxJUfzK7Nj63feEafC7vaOtu6LWIjzm3rRvoFyJA8d+LiD/A0U8l9s3zS/l5B3CLMijRhbfSGQjHAI6WdmR5K/CKGHuzSFgMHwPg6MJbgfAx9maRsDggjoEfgnwWyIuOrPH/amzHNPb8dFf9e5HW6L86HD58+KWXXnrixIldu3adOXOGxBEjRsyaNWvKlCk7d+48e/YsiU0i9IdyjSPwpwyLV29YsGP9U3RfPf8nJGU4T55MHw3/e5HiVQSe68IzLfNLiNIr0YW3Ava1w4jtYokyKNGFt5roOoyCLpYog+JKxJ3V1IJK3uayGNsiEhaNrAzCXYC8yA5u8lkgUhSODPJZIEoUm3EdoVc/iENVV5HJ0asIAXPcjBkzYOKDX6jHIXv37u3p6eF0M+n3VaThDPkn00fDV5ERF173h7P2v8CCC7FWO860+lcRfgiKKyUOsQkLCZCvDGfBi60MiBhHVSJuUVMLKnkrMEQZ5CuVAxSImlpQyVsDFs1cqDJAcUWAUQsK3vQJnLv1zRHwy2x5G/3MAh4iDviVrru7+8iRI/DL8sGDB2HW++CDDzjXZC644ALfX+o1EPqTQA6azJB/Mn009kne03ZdHfdFnJkBLirfEGUQrgQnJMJcRY4umk6xiIElkl9CFLMmerooHaBYpAB/okzUnCgRD4OOhETdYkXciHF00VkZEOWRGGLOnKLoV4x1tyPeqnH69OnDhw+fOnWK40QdpCezfvrwPVqEc7xqIvs4OyiU7xR1jAIZOHv5RLtATlVEqDInki8cGSgR0J1CkXzrSFiUDhAj0sHYouYrx/KVCVF7WjIx5yvH8tlwQ+Po5qj0iMJohNwgQePTIIi1NsRbIjEEaOYqUtjVObizly46CnBeUCg/XgTUwfh66b7CIWoHA06+wBLdBTIht5kDhEWAfTljEqqAHN1XjiUCwseYRNItx+crR/h0MKhmouYr00XdZ8MN/Vy6OSpNMwrkwWSK1/g0CGKtDfGWSAwBiu+uHzlyxDiV2MeNQ/eIgLtAC9wFvBWECnATKkCKC2TgLeCtQPkOETehAqS4QAbeAt5GFGiqu4C3gpCPcWFxcYGmugt4KwgV4CZUgBQXaIHmTui4hD0/F1W9u3605N31fmTq1KnsNZk+u7vej/TZk+mjr9+jdfjwYdcZiBuH7hEBd7GmFhfzVuDwcRNbHCjQguJi3gocxebvsgXFAV8GhcWFBeCVKNZ8W5RxVLHEXaAFxcW8Fdg+xrHFiLvA+Feb2FH8V21Tq64i7w2eVSSRcNKcT4Yv1UMfv7CjXuDwzf4FxejovsJ5SN5i3gocxWJCMnSFLhb7MjBEl0+O7hOZL2ZI9kn0+YQlZj6OA54SAeWTE/CVCbHokJymF7BP48hD8hkXB0yNI4bi0yCI9TpVvCUSQ4Am313Xe5caydexcMCyHZVviBDI2Fcc4/NGTEaMVRDvC0cGSgQKfXJ0nzycIplM13xyin0MbDHaVwYPcUjyqDLd44cMxwGPRgOL7Zi3KKy1Id4SiSFAn79Hi9BH1Xdh6LyNgotx4xuk0AfH8GWgRKCUDw772nQGVPAJIcqE3ApK+eQI3zPPOn3C6QsHhwKPxEyP9jOjoyLTdL04xmdzDVXG+DQIYq0N8ZZIDAH6aRUpi34UBT5uStQjXl8GsFV6RR83Dh0p9G1RxrbObhkfNzTPEqwjyien2MehwLP1aj4dmDZadVNDlRuNT4Mg1toQb4nEEKD47vrBgwfFRj+bhC9jW5eU882ztQE+bkrUI15fC0r35a0g88v/vIC3TAu8NbwVFPi4KVGPhHwZx9ZL3H5j/6vI2FdTq03rmMWen09Wvbv+w0F1d71v3ll0PrxHC+jft2n19Xu0+INlyp5+pX0t8NUA3u68FbCPmxL1iM+HoJ7uDh83MfVATFmzlzqgXPe8L+PYeg1HCje+LlV8Get6rdbSUfyZ35+quop8b1C903eIfY5WP9I3T6aPhn+OVr++oqWPHeMHcHTBjW+ogK9C3QdPfyo0N+Sr0OHjxqEjug/4UoavHaG3RguLfRxQ6UDepzDWpyOUY2Z6kellmY8bGtPQK5saDQeUxqdBEOt1qnhLJIYAfbKK6GN4xzMTvi6Bocp2sfyoMi3Qu/h8wPLtMtw4dIT8QIowfJwEKaYtpXQfCPsUso8bMaylow/oYawvD1LpYJyK9g2jIyQzy3S/hGUDxmCtDfGWSAwBmraKRPbTywJdfGUFXWQ60D2QUuhlNLkovGUeH7B8EeKGfUT3AV8q71MoHO04lQ7kfQp1H8j7YjSaWGWKdfQBPSz02WhA8DTR51ump3RfjZkp0oyyWOPTIIi1NsRbBcaMGTN16tQZM2ZMmzZt3Lhx4mdKVCI9k42ioatIZK23DM98RWA0X5nVRYRSssqsUBFbpgWhMi30+QCHuNFT5FshkffdKZxP2ddSug/ooc8HOMSNGFmmWEcf0EOnb4XCpwExVrploszlW5al5JjClCgtKyswPg2CWGtDvJVi5MiRs2bNmjNnDkx/R44cgXDmzJnz5s0bPbrsSOc7VZ5J8b24dy3jIGFQfHd93z78KjH9bBK+jK2zzC7TiErlTtuoXoVlUnKkJBVTZs7XKzQCbxkOcVO6FxJKaUHFEXjLcIib0r2QUJkWR44AFKdwE92rvWMee35uqXp3/dnou+ujRo2Cae6dd945cOAAS8jkyZPnzp3b1dUlvpM0D8x9961Q3xDeveX+yl+Z674hvPyeZ9cuEc7ezrvp+3GVUqtte/SWL5f8rtc+uLtexzPZ9tztj7zEcV0U3V3XnsTsWZxz28MPrpyOGlLh6SUG3t31QL5KCk5h9hxEpqwyEUoJtr7KiinzgH29dB8oTuGGfBEieb90SsyQHJKepbRQ9wE91H2AQ9zQyHbK9K1Q9y0TKRpTGzlLeSwqlRs2SzmMT4Mg6tqirEUCBzh79uydO3daEx9w6NChHTt2QHbYsGEs2Wx/8nbk/i21FTc18LdpmNWe7Xj37lsQWkJAWtveSdLdne1rH75tDtXWy+LVG5AvXi8/1QyULIimvmeyr5gzs8ZPov0swsqhqLaENIM+fI9WYKT4lB6GU3alFtspDSvlqzRSOB8pjJQZFqasUElyK9B9IJ+yQsJIaXMoRlrKDHUf0EPlGyFuaGSyLIU+oIfKt0Ld51AdszY4pzwWSGWmD2uOLI1PgyDW2hBvkdCX0/m+HQ9S8KtlS0vRN/t27e2utU7H9y2Ll2ceWFX8FuYQy29due9RWjwUM2dMr+3bQ9Lul7+/d/qMmejXyeLVK1u2PrZ+/frOnqXXLRZK+/Wfadm6sfw3rtf5TF551xNI9tw14pnMsfvpL8vntYHPYvNo9CoSX+6txJNZJxCWq4SHlKyUFeqEK1VIc5AiVOlPAXpIvvgnQEluBeSHQ8KZ4pCmTpkzUmaofCsk9JB9GpbGt1JFoe67Q3nYus6pOPNWqpGzwfk0CGKtDfEWycSJE+E3ZQ5c9Pb2Tpo0iQMfy65c2P3Gdyu+oJVj+TVL9rZ3PMvwr8svPtO5dwn/7gyrTK3zmUb9vtxzgFeMlovhAmTxdUt7vlN+Dan3mVxYe7UZF3Uh5lx79fS97+7hqLZkLT/h9yxnZSDQ5GuR+N5WZTjUie8IvgilVFwpKQwZOfso8pUqJN8KFY5QSrRFV6D7QD4VE/K8KXN6CgiEyrdCgkPciPGlkqVcoW5Wyg7lYbOZWd2sjlHGw8ZgrQ3xFsn48eOPHj3KgYtjx45BDQc2C9fQL9BrFm5/ju+KdG289/bKd0gU0/dt5hdXHt238kGc18SvzrXa1etgnlu7ZNtm80qlHnDxEMByghciL7xGcTnqeya3v4p3Rbq++0b3witpGWnMM+kFluLp8mnc/fQ6frpveXSbXKsHBH34ihZgDeYN0QvsOXYcxBFKCbZ6tjDU8VbKGU1hZIMh+aFQk+RWoMmCyqGcOmWopYD4UPlGiCODR+OTZVlXqJuVcoQ0Mu3FzNZhfBoEsdaGeIsEfpoRI0Zw4GL48OHnzp3jwCa7L9K6pqEvvmS/I7/4yrZa+8w5teX3PHj19+9etw6nu0draxv0K/NrT3X2LL1zw4YNK8XqwRci+VslEdT3TDYRcZOJyFYHcY+9vfNux/0Pcc03gF7n6ttVpAS5/VpCvaEmxfcFPzak6YwDQai4TEi++HdBiUNMAQ0L5XRMoUo1LMTBwaNdkGVZV1jOaGRz/ErGp0EQa22It0jg1+cJEyZw4GLixInhX7EF4lfo1rYGTj25eWzOzHZ1WyRbWhrBa0+tRx56vkYXIng9YtwqiaIxz2QTyC40+FaTWEJqj8rIRtyAGjhUWkUsbbCEuiJCTXJk2RVUD+UspggVe0KlOEIcnyTaoitoWEg/gvZTGNnokBR3KH8KDtGybP2h+hFoR1Y2GIoexVhrQ7xFcujQofDNc8iGX+4XzP70otbu/Xj50IB7wmKNWNJBvzfPua1jyd7vv7xbvJ4lNbxzoq0pDULeEWmbNoVulew/2Kte7SqmIc/ksptWtPKLW825uy6XEOMqBDR5ZYfPd+PuOdXNALgWsfaQheh5s0g+1BUrBByhJhUW60qJkOYvDgSUVUo4BIpDklDVXEFDQqHIWVj9LEa2KAR8ISnCkeNDQHsxsnFhscm96LvwG58GQay1Id4iOX78+KlTp9rb3ZPl1KlTR40a5Z/75H2R+xa9Uf3PRfK8+GW8HSJehHlQvlsLfqOW2rP5ebB+sjsiavFQy0kUDXkm17Ruub8xfzfiQay/2Y10QCwfe97dKyX1fA8Qiv/q8O233xYb62yC80vHzvI2I1wQqkevenekuN6USnfnLRMKMShRj5Sq51BTS3UHStS7ptkS3ZGoeqlW7K4RKnD8OPM6Psaenwer/tXh3dF/dTh8+PBLL730xIkTu3btOnPmDIkjRoyYNWvWlClTdu7cefbsWRKbRNEfyjWG8B/ELV69YcGO9U/RfXUIVl4O296tjz1U5u1a/f5MAn3zZPpo+F8dFq8i8LSKjX3umXHu3MvV8zYjXJCF0gvXA+GCqHpTCo9ghUCJAvRK1CNlC0RoSuF6IFxQUN/8FQUQiqZG1WuULvhofsfH2fXzSNVV5K6SnwwP09yMGTNg7oPfqcche/fu5e9uaDIDYRVpIP34TAJDbBVp0CtahVVlC7JQet4CSbgAwuICU3IUsCuwQqBEAXpWAYUBxQoBS3GEYlbEnwtV2qIrUGFeIVRIihUChiL3JYzSVkEwzCtWmClyLxDQvnzG9X4rLOCToADrdap4K0tvb+/27dvffvvtw4cP7969+/XXX++ziW+IkZ7JBtJ/90UKB84KpGd1yY+QLwh3cRTQ9CRxFJhKZEFeUZ6aBxUU5hWFr0ApVgiIkH40VGkrI4EvzCuECt0K/VzypyOMAjPMK1boVNjkjiCg3TXU+DQIYq0N8VaN06dPw9x36tQpjhNVSc9kQ2jaKpLvVzhSqIv0rJpQF0m+S7FiSo4CU6Ewr+g4C1hBz1AQS7FCoFBRoaHIOTdTsigLfYoVAgUKTe5kpGhZp2KFkQqb3BcEao9k3i4h49MgiLU2xFsiMQTo1/do5ccOKdKzaiCMUSwKFTGIKQmFXaZQoTBWkV6mSJxhnYrwaZ6VKm1lJChU9DBGoQ3vlxSEfKXoYWWFTe1O22kZ49MgiLU2xFsiMQQovrv+5ptvio19NrnOr75QpFfvOJIoJSc1bGTeZhiKDBowFBKl5KSGjczbDEPBoAHjILGKqeZrarUrOj7Bnp9NGyveXb951WD63nX2mkzf3F3vX/rsyfTR1+/R2rFjh9jYJ1gzVxEgVCa9mKHyClCtY8z0ClQcnLcZhiKDBgyF5BXAUZaTGjk4bzMMBYOYXkBMWaxiqws6Psmen03/peoq8luDZhVJJJw07j1aPvK9YxQgVCY9Z40l5hWgWkecYNgnqMYui1Z0MaAIUXqZIgkoSoxRgLxIP7L+gztqcmJeAcIKiYaCm+wAULRr0PJijOI1fafCojhd1RKJwU9DV5HI2nyZs2OoTHqwDZVJ8mW+joVlPLlwxPg66mJeAfJiXgEyUXqZIlGKU1QoRYl5BciLclYVxoppRFghMa8AedFQcJMdg9TtMpfitMgysbcIrLUh3hKJwU/z765HDuAsy4uZouWcZaG+El+ZJTrK5HSmQ2VWpU8pFJXiFJWnFDBFXswrQF7UFadI8FRuPgl6GWl5BciLlgKWF22F9qsfhp41ze5bzvg0CGOtDfGWSAx++uk9Ws5RI0U8t6UnKd1XI1IkxRblFKbjKGu0qBTxDyRNczPyYl4BIkVdyUR6EqSxaFpeAcuLRF60FDBbpF3rR6JnqxufBmGstSHeEonBTx2riDPT16KWAzdf2UeinLZ0qKx+UdcLxMxTW2GKvKgrDRPp2ZDGomlEXrQUsOoi7V0/GJmyK9GcougXgbU2xFsiMfjpp2sRwjl2aRE2WtqMmIaIlu4QtdlKx1GpibruFIEKoviHk6a5GdVEpZcQ1dOCxmLOmiHaZh6JMKvAYXwahLHWhnhLJAY/fbWKlBrGWewTWTfTBcUaAbF6sTZJ6ahKn66jRF2PF4FMzzy1FabQRaU7RcCpx4hgQlRPjjRCLyOLF31WXJw7GGFGDZ8GYay1Id4SicFPE1YRXw+nXrY4NIiZCxTn9QrFUbo2MVk4ijXRp+soUdd10a1nntqyKZy6JYIRMSIYYYlgQlTPkjRCLyNzimBO3SmC+fTMjIOJwlob4i2RGPwU/9Xhq6++Kjb2+YSx7yTrZz2XbvD4OUroKDVk/IYMAmS6WdH48U3K6TC9s2fTZP3Kjk+z52fT/1H1rw7/78H0V4d98xfX58PfrgND5smM+tv1H/zgB2Jjn2MybtC5WloHCrrk0mV34dOBBgyFUtlxgLJdquu5isbvwsSnA+5U85eWWu2qjmvY87PpjqqryOOD6RNQhtL3i/QvQ+nJbP7frufxjRfQK3bJpVnPQXo+5dMBX6pQz1IY4PRl6ggpynTq0fVUsS4PT1UoVwqMpYMRlghGWCJZQAcskQwe6iAz89dXMj4NwlivU8VbIjH4adoqEujnS9F566RaF3HwuTRpOVkQ1kullB5IZWCsJkEjhZCYT+m6nvLpgC9l6WAKVtQRygq5zUxh6WCEJZIRlkgW0AFLJIOHfqhslNLKoo1PgzDW2hBvicTgp+5VJJBvbAr0iilP2teL9D5IKd1IYazPfUZWKqVSlg6msHQwhaWDKVhRxykr5NYwwhLJCEskIyyRzKeDeVO40Q+YDbPeXsL4NAhjrQ3xVp4xY8ZMnTp1xowZ06ZNGzdunDj2RKJf6fNXtBSBgcMpX7YgRelchUcWxKTy2fpTWVbGar7LUhKl57MNSYEpLB1MwQodqjRS5dYwwhLJCEtUVi3lNfOADeMaPg3CWGtDvJVh5MiRs2bNmjNnDiwkR44cgXDmzJnz5s0bPTp9U0miPym+u/7KK6+IjX02aXH4RGtStt5h/RVN3Kmf0lkp9elOJQ0Y1lPU3J16CGav6VjOnp9Nn616d/0fY++ujxo1ChaMd95558CBAywhkydPnjt3bldX18mTJ1nSmb3qgftWtHJQ2/7k7Y+8xH5Z/DeEl9/z7DWv3PLlFzGYc9vDD66cji6xt/PudU/v5kDUrq09KovzDN676+3Xf/HOpVM4eKtz/VOvse/C9WSKp2YJ++pJc4qxDKq76+GSJmUhVVdWTB3uIpJdmSzVj1kukAH9ICoFpqPrZDpWCkzHSoEpLJ1MYenKCA7VkUujhNzalnV0WfOy4tAisK4w4i0OOMbZs2fv3LnTWkKAQ4cO7dixA7LDhg1jyQbWDuTJ7QvX3LWMxcYAk9yz2TQn2P30ulsUd3fure3boyY+WGGM2qEDLiE9neuJx7a2LFjMmWjmzKx13i2fttrKB+8Rv7w4xUawePUG5IvXt2dKFpSkT17RCo9RmA0UxGQLCmgKcxHurrLOgvhsvsDKglk4slpMP5EmGOg6mY6VIlNYOpnC0pUpLF0ZwaE6fmmUkFuHZX1dFs5GGJ8GYay1Id7igAuOEydOvP/++xybQAp+5WxpaeHYx0uvbq+1Tp8tXLhEeeKBVejWxYtfhvnt0W0c2Sy/dWWt8xl52bH8ngev/v7d3uLBzOLrlk55q1Ndfex7/iHhw9JSYmLe/fSX5YXG7pe/v5c9l1g/i1evbNn6GKx3nT1Lr8P1rv36z7Rs3fj8PkyXpkGrSGFVuIDO2ADhAsrWVaDmLBequ2+EcIGebUaBlQWzVP7pNE1H15XpWCkyhaUrU1i6MoWlKyM4VD+FZpSTW4dl3T1WWCD2E4G1NsRbHBMnToRrDg5c9Pb2Tpo0iQMPs1fdsLD7je92cdh05tzWsWTbZp4ExWVI7dFyL8gMGtovbqm9tSP0ClY5zNWXcYrV6TnAK0bLxbDOwTLY852qa0if3l0vHCmmIFwTWRCoMWYoF2oET75cgbPGKgCzsLJgFlaWTA/4xzQ0AyulTGHpyhSWrhthiboRlmhZVqB+HNMgJxxVVtH4NAhjrQ3xFsf48eOPHj3KgYtjx45BDQc2C9c8IbhvRfeT926kRaRr4723S79J6LMeXYZ4b4YMdtqmTek9uJ+DDLgkWf9QuakZFlt8iVCtvgKnWC+4eAhgOcELkRfqWAUbt4rEFBbW0KkbprCGCuqsEVk1H3lQg/hK9IIG1oBZWFkyCysrzIz55zU0YTpWSpnC0nVTWLpuhCVaRliiZVmB+rlyBmnhqEq38WkQxlob4i0O+GlGjBjBgYvhw4efO3eOAxu8L/Lk9pp8OasvMC9EZrbXpq98EKZCMRnWlqx99uHb5mBmaLD/YO+UaW0c1AXfVbr73Y5ns1sgTrEuXnuqs2fpnRs2bFgpVg++EMnfKommD69FiJjx6AQOE18TLlM1gTKadMh86OP4qqwasDxWAVkeqwAsj1VAZmFlhdGPqRn/7IYmTMdK6aawdMsIS7SMsMS8xdRkpn5At0VhrQ3xFgdciEyYMIEDFxMnTgxfrNReeuT+LbUVdzTgXkgM5ssv+h33R7fVtj16y9B6aWvfgZ7a5eXvp/vZvWdfrX2mtdA6xaq89hS9EeCh52t0IYLXI8atkhI0dBWJrI0vK6ykmoaXBSrNKYbFPPpQ/iq7DMyJVQOWxypQZmFllVlYWWH082qmngRTZlNYumUKS7eMsESnNbZM/HwRWGtDvMVx6NCh8M1zyIZvnABdGx9X60ij7q67MS5Ezgdee2Fr7+UrV8vJt/36Lwq/1N31Obc9nF1oLL9mCb63zSk2FnlHpG3aFLpVAhdW6tWuWBp9LRJZTqdoDJGVVFZYqcoaVZnNpDiZ+tBHI/NhlZHlsQqU5bEKlFlYWd10rBSbfAZ0VYmmzKaw9LwRlug0whKdFlmGxqdBGGttiLc4jh8/furUqfZ298k9derUUaNGFa4ich25r4HLh3yn75K1z6pXqebctq6h94EHA/uef+ixrS0r6SWhDXde8Wbpuwy7X/5+OzyJhPyTGqfYSLI7ImrxUMtJCYr/6vCFF14QG/ts8p9dcecdM8SLY2ch5jwt9gwxMI75uo5fZs/PpqlV/+rwvdi/Ohw+fPill1564sSJXbt2nTlzhsQRI0bMmjVrypQpO3fuPHv2LIlNYih9DG2/M0CezMWrNyzYIf8+EoKVl8O2d+tjpd4TEPXJ8N/+9rfFxj7xgidiqVMaOI/qsbSpx9PUwYH+qfeP0uTj+cWOFez52XRR1VXkaLlPhocFY8aMGbCKwNXJOGTv3r09PT2cbiZpFWkgQ+nJbNonw5ftRK8exEP18V1UfWQXvT6mi1UP5gXTOJVpFu4ix8ybE6vGsjxWQd4srKzTdKyUzxSWzmY9Y2iUs8Ssi8u843uNT4Mw1utU8VaS3t7e7du3v/3224cPH969e/frr7/eN0tIIhGgae/RopOwFPK8LYHqEt9L7xLZy+oCVohVT+YF08ZUSFbUURU4zYlVk7c8VoHTLKysz3SsVMAUls5mPYfSKG2JwlRHt/FpEMZaG+KtEqdPn4ZV5NSpUxwnEv1Kk9/pW623OodLoXqV6qj3IovB6kJWiFWvmxuZNmY9snBHRNX4zIlV47Q8VkHAdKxU2BSWHmOhXtYTa1sU1toQb4nE4KfJqwhA52o1+DznqASqY4XuVl+wSKxeymKwuljmQObMKU+zrMSLXhOwPFZB2CysbKEpLD3SCEssY3wahLHWhnhLJAY/xXfXn3/+ebGxz6a4s8uiUiebNEieioOY3dJz4uL6jhvY87PpUNW765MH0/eus9dkzpO76+w1mb65u168ivzjP/6j2NjnZB3naINOb0EDhwLSgYXI9RyCP6ODz3bcyJ6fTd1VV5HWQbOKJBJOmvYerTDq5YL6UUMpqwdrKGUVsEbIWymsvgErxKqPMcZSxVwdZ3Y/YXmsggqmsPT6jE+DMNbrVPGWSAx++mMVUahztYGoMXWrE2u0vFXAGiFs8VgdY6wQq76s2TGasczEmD1AZgpLb5DxaRDGWhviLZEY/PTrKqIwz9vGY42vW0OwxvRZZaxxIi0Sq1c1C2BVVjRtRbFyeqqK2eNZxqdBGGttiLdEYvBTeRXx6Y1AO4fZmoe1I6c1CmvYeKuGNUhli8Hq0kDLYxXUa/qK4rAorLUh3hKJwU/x3fVvfvObYuM4n2JPsSYyAA7BTTqwsgzUA/s3HZ9jz8+mbVXvri8ZZHfX++bNRefD27T+++R/x14z+aVDf8Ze04h6j9Y3vvENsXGc5AN2QsoxeI7UzaA+/kH+5H+u4yb2/GzaWnUVWTqYVpH0UVqNApaQq7v+iIOm8f3Z/7FvVpGBcV+k2RivYJS3fsc6nj62OrFGG2zGp0EY63WqeEskBj/1rCKB1NBCm1P6x/oX62DOM+PTIIy1NsRbIjH4qfNaJJxNNAhtUkvWx8anQRhrbYi38owZM2bq1KkzZsyYNm3auHHjxP+ORKJfiV5FzFNLM3GeJUs2VC0Ka22ItzKMHDly1qxZc+bMgYXkyJEjEM6cOXPevHmjR4/mikSiPyi+u55IJPqdUaNGwYLxzjvvHDhwgCVk8uTJc+fO7erqOnnyJEs5Zq964L4VrRxsf/L2R15ivyTW3fU5tz384MrpHAj2dt69Tnzb+vJ7xLfo6koZBtPd9fbrv3jn0ilvdcrvC6QvDNRiD+6769nzVtvG346rSeWfzAF0dz2RSPQvH3300ezZs3fu3GktIcChQ4d27NgB2WHDhrFkgktI95O3M0/WrlzGmXrZ/fS6WxR3d+6t7dsDcxysLWvbO+8mrbbywXuWc/nQ5fIFi9lbvEB852wltOcNnrj2tfg19nNm1lhq8JMJqx3yxevld/mDkgUlSatIIjHQgQuOEydOvP/++xybQAp+eW9paeHYYNlNK1q3P5ldfbz0CPuwujzxwKrZ6NfP8ltX1jqfgd+e51x79fRtm+lX5t1PP9y5d8k1Q3wZeeutt+QysnhBy1tv9aILwIVKiYl55ozptAwDu1/+/t7pM2aKZ/DL8upDaOTVz+LVK1u2PrZ+/frOnqXX4aG3X/+Zlq0by3zduk5aRRKJgc7EiRPhmoMDF729vZMmTeJAZ/b01tr2Vyu+ghXNnNs6lsilI0f7TPileiiz44WtLbiMwCLy5o6DJJbmxWdgxaUrkGxN1nBpddBzgFeMlothnVt83dKe71RdQ9IqkkgMfMaPH3/06FEOXBw7dgxqONCZ2dbavX+P8MS1B8IXIF0b77393o1dwq0XfYLbvWdfbchffljs2/5my2euXwy/zr+5fT9rwL7nH1r/UPzUTBcbV6979tln1xpr8pzbHs5pdYOLhwCWE7wQeSF8JydIWkUSiYHORx99NGLECA5cDB8+/Ny5cxzo7Nnf3do2U3hi1bj9/i3dKDcS60LkxS+LV/Vh2hOIu+/yZZohDCwjtaUrl9be3F751/na8nsevPr7d69bh/eaHq2tfVbdA+H7T3e/25Fp9fHaU509S+/csGHDSrF68IVI/lZJNGkVSSQGOnAhMmHCBA5cTJw40X2x0rW3u7awYffTXeRfadHuuj+6rbbtlYa9CjNwgWWkt/ZWHa8J1ebMbNfW2xdf2ZZ7JVBc5TXs1cHXnlqPPPR8jS5E8HrEuFVSgrSKJBIDnUOHDnlunjOQ9dw4eenrW7oXrrkrv4405u566I4IveuocS/lD2TEq1f2u3tL3V0Xr2ct6cC7IsDya5aINQWewezqgzWOGoW8I9I2bQrdKtl/sFe92hVLWkUSiYHO8ePHT5061d7uPrmnTp06atQo3+33ro333r+ldQ3dE7lvRW3L4425GSKYc9u6/C1fehlfvJw1Y/Mtpf9a5LwFruAe3bfyQXrq1tbw70VgaVEvDkqtoWR3RNTioZaTEqS/OkwkBgHDhw+/9NJLT5w4sWvXrjNnzpA4YsSIWbNmTZkyZefOnWfPniWxeaTP9G0UA+QzfRev3rBgh7yGwj+YhG3v1sdKvCcg8pPhE4nEAAEWjBkzZsAqAlcn45C9e/f29PRwusmkVaRRnHefDJ9IJAYIvb2927dvf/vttw8fPrx79+7XX3+9z5aQRMJHWkUSiUHG6dOnYRU5deoUx4lEvxK7iowaNWqMi+HD0zqUSCQS5y/FawCsHz/3cz/3sY99DNo8CxcunD5d/1zPOhDvPXS8JbExNHDwph5nIpFIDCqK767PmTPn2LFjXV1d4ktGcsAas2jRor179/o+oQGmXPWp1AUfSi1K254r+tzqZXc9ccP++/mzG0SXRW9o0R21x90f6xA3uH603sONGyqRGGJMnTqVvSZzPtxdZ6/J9M3d9eJV5Morr9y6deuHH37IcY7Zs2dfcMEFe/bgp/WY4KTczZOxEbiIn+jlwoFDtqrZHhaYK1/19I8Y3DxAiG7ae6+rPmKoRCKROB+Ieo/WiBEjAktIkGU3rahtuV/Otl0bH9/SvfAG/HNZmIifuGsVNIj58hDmlAIrg/kXtl3ffUN+NFBtZltty5bt8hMeZk9vVR9fCt0cY1/JqvNvdq3P0O7aSEuIOBzC9SpWPqv9aCBl+cZ9CncikUgMHJp5b1x8KnX3Xu3lJX0BqNUWLqo9jt+bs52XFqZr43NqYagtu3Lh9ufMl6jERwO1ThcdINm997v7uyma/elFNfXxpWtq9L089++/IZv8F9ZeRW1LbcVNuRXB/Rnas1fdwV/xI/4A2F5HfFn+0R7Zs+oOuGwS+duf7FY/eCKRSAwdmrmKZJ9KrUNTPiBXh+xjRyUvvSqXEbGI5GZ2SLcu+vRsvvaApakmItwdrlmwnKiLElhysg+jY1EsZvlPqHMerTaUo5c3qy188kdT3w6USCQSQ4lmriL55UFgXJ14EMsIXJ/MXnVD65av5ydfHnhmG157iGUEomzBgfWgtpA/OOiJNQuxSzHOo9WXluwaSBLOAuJFPP4Io/SCViKRGJI0cxXJTazid3fH1YmDl76+pbboppsW1d74rmPNoV/87xKvZ4ks7Kd1+rLpamhYD8T7qxRxFwHiaHNXKPrSknuBriCL4Lc6AE92r7gjrSOJQc3UPoF3NtThn7bJ8M6aTDNXEVwLVtyX3Xa+Y0WrfZPDh7jAWLjQvYjwjL9Qvdj10qvdi27IVhxcZNStlmWr7Nkbb6NzVw3rM7Rnr3rgrmXaC1X662RMOAssu0u7kxJzEZZIDFBgStrVfHhnQ50h9mQWryIfffTRsGHDOCiJ9anUobf52oiFwr/kvPTqdpiW1WXNnv21Vr4pIoDdwu/+99Fu1yxitSZf5lrTmr1xTMc42ifuW/TG11/SXpMSh2/3CmfFYdZ4uDU1RzqRSCQGPcV/LzJ//vyf/exn3d3er9pctGjRoUOHent7OW4Mob/9SCQSfQz9+sxB0zgfPtAXGEpPZtTfi7z77rvz5s278sorP+ni05/+NNT4viGnMrNX3eB4c1Yicd4zZswYmINmzJgxbdq0cePGOT9RIpHoS2K/X+Siiy5yfvDiqVOnTp48yUEikWgaI0eObG9vh5Xj6NGjx44du+CCCyZMmPDhhx/C73mnT5/moqaRrkUayBC7FknfUpVIDAJGjRo1b968d95558CBAywhkydPnjt3bldXl/uXudn4GUEc1Lq3yI+cK49n4lt+z7PXvJJ9k+uc2x5+cKX26azb6FteoWrtEkPxMNhWkfbrv3jntO9kX7ku4iveLPyyQP+TSU9T+EmKZQC9opVIJPqXjz76aPbs2Tt37rSWEODQoUM7duyArP8tMPJd7+7PbKgOzHnPqsVBA6ZAhZgLYWVZ2955N8Z3d7avffi2OVw5+Nn3/MatLStXL+Zw8XVLa1s3lvm+2QzxNNXoqXu0tvae5Sw3h8WrNyBfvF5+lz8oWVCStIokEgMduOA4ceLE+++/z7EJpOBXzpaWFo59aH+/JT7ere6/g33xy2LC28aRn5kzptf27dmN/u6Xv793+ozcnyIPYvY9/523Lv8Mzr+LV69skWsIXJSUnJXhadr2Cl2A7Hl375JrmriM4IE+tn79+s6epdfhCth+/WfUoZcnrSKJxEBn4sSJ4Tew9Pb2Tpo0iQMf4mPnPH+A1VCWrIVrFAH/Pv3iM517l/AVyPJbV9Y6n6n/xZqBxGtP4WQME/Hlb32n6kRcmzOz4oVANXoO8IG2XAz7hWuonuqHnlaRRGLAM378eN/39xDHjh2DGg5s5KcBrck+2FR8pELlOyQhdj+9Dl+TAR7dJpcOcQFSq129DhaWtUu2bX6aLkuGEK+9sLVl5Z1LezrV/RG4RHlofdHdES+79+yrtc9s6ut+uHgIYDnBC5EX1KGXJ60iicRA56OPPhoxYgQHLoYPH37u3DkObLL7Iq1r+vDj3MQlCL54tfyeB6/+/t3r1uH68mhtrbxGGULs2/5mb+2tHXVMxAbiukS+BtgM8Orpzg0bNqwUqwdfiORvlUSTVpFEYqADFyITJkzgwMXEiRPDFysC8YE9jo9HbRrifghgTokvvrKt2b9mD07E9Uff8dpT65GHnq/RhQhejxi3SkqQVpFEYqBz6NCh8M1zyBb/5a/2YagNubvuYPk96kJjzm0dS/aKWyDi9awlHfJ9WcuvWdLUX7MHCuXvrmu31LUb7c1G3hFpmzaFbpXsP9irXu2KJa0iicRA5/jx46dOnWpvd5/cU6dOHTVqlH8VkfdF1BdNNwj5Tl9xN53fvStmQr63/uDKfY+uw1sgu59e9+i+lQ+SLN7M2oA/hRiCiKepRk8ePEl98xxld0TU4qGWkxKkvzpMJAYBw4cPv/TSS0+cOLFr164zZ86QOGLEiFmzZk2ZMmXnzp1nz54lsUmkv11vIAPkyVy8esOCHfJPJiFYeTlse7cW/tGkQfrb9URiMAELxowZM2AVgauTccjevXt7eno43UzSKtJAhtKTmf52PZEYTPT29m7fvv3tt98+fPjw7t27X3/99b5ZQhKJAGkVSSQGGadPn4ZV5NSpUxwnEv1KWkUSiUQiUZ20iiQSiUSiOunueiKRKGbq1KnsNZnz5O46e02mb+6up1UkkUgkEhVJ79FKJBKJRF2kVSSRSCQS1UmrSCKRSCSqk1aRRCKRSFQn3V1PJBKJvqZv3qaV3qOVSCQSQ5D0OVqJRCKRSDBpFUkkEolEddIrWonE0KTP/kB6IDC4/uJ9iL2ilVaRRGII0jfz1ABh0H0rSbovkkgkEgmJ+I711Ys5EN8ZWPIb1xX4HcQC+eX1g4S0iiQSiURjEF87W+tcX+orZ5k5tz0svpRe8GhtbZPXEbHUCbLlDpSKa19aRRKJRKIhwDXJypatj/H3mOMlSomJeeaM6dteeRHdPe/uXXJNE5eRxavFca5fv76zZ+l1eBHVfv1nWrZurLD2IWkVSSQShcgXWwbZay19yOLVd17x5mNVrkKQOTMrXghUo+cAH2fLxbDfxdct7flO1SNPq0giMfhov361+B2XN01BrBrZirH8nrXtnXeLF1u+/GL26v2zD982hwvOey5fufJydiX7nn+o0ktbtdruPftq7TOb+tzi4iGA5QQvRF7gK6gqpFUkkRhktC+8oga/SvKmCYiX6JewL4Dfk/d+/+Xd6EKKF5S7O2srH0zXJsRbnesf21pbemd2l70OxHXJvj34fDeF157q7Fl654YNG1aK1YMvRPK3SqJJq0giMWgQL7Vv2HDn0imXr1SbqHkLJn++fjCuIJSsX1Usv+fBq79/96PbOBTxyunTVz4oyu659erp2zY/jRPc7qcf7sxev3cOdV6x7/mNW3svX1lxHRHXH33Ha0+tRx56vkYXIng9YtwqKUFaRRKJQYN4kQR+531LnO+db/XiaS9v5gbZ/fQ6cfnAVxDraKKn5UKIj+6TmrjWqD26jtYJ4sUv3925dy9ef6x75l0WFfTKi2uo8w/45+l86/KV/Nt8ybvr2i117UZ7s5F3RNqmTaFbJfsP9qpXu2JJq0giMahoXzjt4PZ9tfaLa2/CpjS7X/7+XvKWX7NEXla8+Mq26VdfO4cXgy/7JzDxG7Pj7UOOoc5TXnuq860pS++s8LIQLPSP1tbi5Rys44F/gwaS3RFRi4daTkqQ/nY9kRgkwC+3dy6dwgHzVqf7YiT/19FwlfHgyunowoXFuqdrWYyA+HBtnSFx5W7ouq72MF+gaOMItj16y5f35IcyrmaaTfrbdSeFT8vi1RsW7JD/f8Sfuog3CMAVbqn3BKRPQEkkBhmLV3/x4hceer5t9eraU4EXs+x5avk94jdc8RYrtSSAdM0rQnGiZ41VREPVhIdqOmkVcZI+ASWRSOThF7IWL2g5uJ+lGMS7fuil9jnXXs1XDS++sm1Jh7yFsfyesu+2gqVlbXvnM7hy1DlUYnCTVpFEYvAg3+R7cUu5F693P7152xJ80X3djH18X0TcNv/+1eKtV8DaWuTtXFg8qMeDMzbfoi5PKg2VGCKkV7QSiSFI37xmMkBIr2g5Sa9oJRKJRGIQkK5FEokhSLoWGcjAvw57TaZvrkXSKpJIDEHSKpLoG9IrWolEIpGoi7SKJBKJRKI66RWtRGII0mevvA8Q0ita/UW6L5JIJBKJ6qT7IolEIpGoi7SKJBKJRKI6aRVJJBKJRHXSKpJIJBKJ6qRVJJFIJBLVSatIIpFIJKqTVpFEIpFIVCetIolEIpGoTlpFEolEIlEd8bfr7CYSiUQiUYpa7f8P5wp+a5jklTYAAAAASUVORK5CYII="/>
          <p:cNvSpPr>
            <a:spLocks noChangeAspect="1" noChangeArrowheads="1"/>
          </p:cNvSpPr>
          <p:nvPr userDrawn="1"/>
        </p:nvSpPr>
        <p:spPr bwMode="auto">
          <a:xfrm>
            <a:off x="13817600" y="5191246"/>
            <a:ext cx="3333509" cy="33335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a:p>
        </p:txBody>
      </p:sp>
      <p:sp>
        <p:nvSpPr>
          <p:cNvPr id="11" name="Title 7">
            <a:extLst>
              <a:ext uri="{FF2B5EF4-FFF2-40B4-BE49-F238E27FC236}">
                <a16:creationId xmlns:a16="http://schemas.microsoft.com/office/drawing/2014/main" id="{3C2FC63F-2A00-421B-9E63-D0351F888F23}"/>
              </a:ext>
            </a:extLst>
          </p:cNvPr>
          <p:cNvSpPr>
            <a:spLocks noGrp="1"/>
          </p:cNvSpPr>
          <p:nvPr>
            <p:ph type="title" hasCustomPrompt="1"/>
          </p:nvPr>
        </p:nvSpPr>
        <p:spPr>
          <a:xfrm>
            <a:off x="1093970" y="1581906"/>
            <a:ext cx="4829908" cy="1920969"/>
          </a:xfrm>
        </p:spPr>
        <p:txBody>
          <a:bodyPr bIns="180000" anchor="b"/>
          <a:lstStyle>
            <a:lvl1pPr marL="0" indent="0">
              <a:lnSpc>
                <a:spcPct val="100000"/>
              </a:lnSpc>
              <a:buNone/>
              <a:defRPr sz="4800" b="0">
                <a:solidFill>
                  <a:schemeClr val="tx1"/>
                </a:solidFill>
                <a:latin typeface="+mj-lt"/>
              </a:defRPr>
            </a:lvl1pPr>
          </a:lstStyle>
          <a:p>
            <a:pPr lvl="0"/>
            <a:r>
              <a:rPr lang="en-US" b="0" i="0" dirty="0">
                <a:solidFill>
                  <a:srgbClr val="4D5156"/>
                </a:solidFill>
                <a:effectLst/>
                <a:latin typeface="arial" charset="0"/>
              </a:rPr>
              <a:t>—</a:t>
            </a:r>
            <a:r>
              <a:rPr lang="en-US" dirty="0"/>
              <a:t> Type here 36p</a:t>
            </a:r>
            <a:endParaRPr lang="en-GB" dirty="0"/>
          </a:p>
        </p:txBody>
      </p:sp>
      <p:sp>
        <p:nvSpPr>
          <p:cNvPr id="13" name="Text Placeholder 25">
            <a:extLst>
              <a:ext uri="{FF2B5EF4-FFF2-40B4-BE49-F238E27FC236}">
                <a16:creationId xmlns:a16="http://schemas.microsoft.com/office/drawing/2014/main" id="{EC10DF50-A56F-414E-B883-3DB341BDBA12}"/>
              </a:ext>
            </a:extLst>
          </p:cNvPr>
          <p:cNvSpPr>
            <a:spLocks noGrp="1"/>
          </p:cNvSpPr>
          <p:nvPr>
            <p:ph type="body" sz="quarter" idx="13" hasCustomPrompt="1"/>
          </p:nvPr>
        </p:nvSpPr>
        <p:spPr>
          <a:xfrm>
            <a:off x="1094019" y="3504491"/>
            <a:ext cx="4829908" cy="1055076"/>
          </a:xfrm>
        </p:spPr>
        <p:txBody>
          <a:bodyPr/>
          <a:lstStyle>
            <a:lvl1pPr marL="0" indent="0">
              <a:spcAft>
                <a:spcPts val="533"/>
              </a:spcAft>
              <a:buNone/>
              <a:defRPr lang="en-US" b="0" i="0" u="none" strike="noStrike" smtClean="0">
                <a:solidFill>
                  <a:schemeClr val="tx1"/>
                </a:solidFill>
                <a:effectLst/>
              </a:defRPr>
            </a:lvl1pPr>
          </a:lstStyle>
          <a:p>
            <a:pPr lvl="0"/>
            <a:r>
              <a:rPr lang="en-US" b="0" i="0" dirty="0">
                <a:solidFill>
                  <a:srgbClr val="4D5156"/>
                </a:solidFill>
                <a:effectLst/>
                <a:latin typeface="arial" charset="0"/>
              </a:rPr>
              <a:t>—</a:t>
            </a:r>
            <a:r>
              <a:rPr lang="en-US" dirty="0"/>
              <a:t> Type here 20p</a:t>
            </a:r>
            <a:endParaRPr lang="en-GB"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04549" y="5839356"/>
            <a:ext cx="3020539" cy="452273"/>
          </a:xfrm>
          <a:prstGeom prst="rect">
            <a:avLst/>
          </a:prstGeom>
        </p:spPr>
      </p:pic>
    </p:spTree>
  </p:cSld>
  <p:clrMapOvr>
    <a:masterClrMapping/>
  </p:clrMapOvr>
  <p:extLst>
    <p:ext uri="{DCECCB84-F9BA-43D5-87BE-67443E8EF086}">
      <p15:sldGuideLst xmlns:p15="http://schemas.microsoft.com/office/powerpoint/2012/main">
        <p15:guide id="2" pos="363" userDrawn="1">
          <p15:clr>
            <a:srgbClr val="FBAE40"/>
          </p15:clr>
        </p15:guide>
        <p15:guide id="3" orient="horz" pos="3975" userDrawn="1">
          <p15:clr>
            <a:srgbClr val="FBAE40"/>
          </p15:clr>
        </p15:guide>
        <p15:guide id="4" orient="horz" pos="345" userDrawn="1">
          <p15:clr>
            <a:srgbClr val="FBAE40"/>
          </p15:clr>
        </p15:guide>
        <p15:guide id="5" pos="731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itle Placeholder 1">
            <a:extLst>
              <a:ext uri="{FF2B5EF4-FFF2-40B4-BE49-F238E27FC236}">
                <a16:creationId xmlns:a16="http://schemas.microsoft.com/office/drawing/2014/main" id="{5FA0B099-D98B-4334-B69B-347B6181D5C2}"/>
              </a:ext>
            </a:extLst>
          </p:cNvPr>
          <p:cNvSpPr>
            <a:spLocks noGrp="1"/>
          </p:cNvSpPr>
          <p:nvPr>
            <p:ph type="title"/>
          </p:nvPr>
        </p:nvSpPr>
        <p:spPr bwMode="auto">
          <a:xfrm>
            <a:off x="575734" y="575734"/>
            <a:ext cx="11040533" cy="624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dirty="0"/>
              <a:t>Click to edit Master title style</a:t>
            </a:r>
            <a:endParaRPr lang="en-GB" altLang="en-US" dirty="0"/>
          </a:p>
        </p:txBody>
      </p:sp>
      <p:sp>
        <p:nvSpPr>
          <p:cNvPr id="3" name="Text Placeholder 2">
            <a:extLst>
              <a:ext uri="{FF2B5EF4-FFF2-40B4-BE49-F238E27FC236}">
                <a16:creationId xmlns:a16="http://schemas.microsoft.com/office/drawing/2014/main" id="{4F564EA9-55AA-41D3-854D-4E8DBDF8760C}"/>
              </a:ext>
            </a:extLst>
          </p:cNvPr>
          <p:cNvSpPr>
            <a:spLocks noGrp="1"/>
          </p:cNvSpPr>
          <p:nvPr>
            <p:ph type="body" idx="1"/>
          </p:nvPr>
        </p:nvSpPr>
        <p:spPr>
          <a:xfrm>
            <a:off x="575734" y="1631952"/>
            <a:ext cx="11040533" cy="1924049"/>
          </a:xfrm>
          <a:prstGeom prst="rect">
            <a:avLst/>
          </a:prstGeom>
        </p:spPr>
        <p:txBody>
          <a:bodyPr vert="horz" lIns="0" tIns="0" rIns="0" bIns="0" rtlCol="0" anchor="t" anchorCtr="0">
            <a:noAutofit/>
          </a:bodyPr>
          <a:lstStyle/>
          <a:p>
            <a:pPr lvl="0"/>
            <a:r>
              <a:rPr lang="en-GB" dirty="0"/>
              <a:t>Click to add sub-header text</a:t>
            </a:r>
          </a:p>
          <a:p>
            <a:pPr lvl="0"/>
            <a:endParaRPr lang="en-GB" dirty="0"/>
          </a:p>
          <a:p>
            <a:pPr marL="383990" marR="0" lvl="0" indent="-383990" algn="l" defTabSz="1219170" rtl="0" eaLnBrk="0" fontAlgn="base" latinLnBrk="0" hangingPunct="0">
              <a:lnSpc>
                <a:spcPct val="100000"/>
              </a:lnSpc>
              <a:spcBef>
                <a:spcPct val="0"/>
              </a:spcBef>
              <a:spcAft>
                <a:spcPts val="1067"/>
              </a:spcAft>
              <a:buClrTx/>
              <a:buSzTx/>
              <a:buFont typeface="Arial" panose="020B0604020202020204" pitchFamily="34" charset="0"/>
              <a:buChar char="–"/>
              <a:tabLst/>
              <a:defRPr/>
            </a:pPr>
            <a:endParaRPr lang="en-GB" dirty="0"/>
          </a:p>
          <a:p>
            <a:pPr lvl="0"/>
            <a:endParaRPr lang="en-GB" dirty="0"/>
          </a:p>
          <a:p>
            <a:pPr lvl="0"/>
            <a:endParaRPr lang="en-GB" dirty="0"/>
          </a:p>
        </p:txBody>
      </p:sp>
    </p:spTree>
  </p:cSld>
  <p:clrMap bg1="dk1" tx1="lt1" bg2="dk2" tx2="lt2" accent1="accent1" accent2="accent2" accent3="accent3" accent4="accent4" accent5="accent5" accent6="accent6" hlink="hlink" folHlink="folHlink"/>
  <p:sldLayoutIdLst>
    <p:sldLayoutId id="2147484134" r:id="rId1"/>
    <p:sldLayoutId id="2147484118" r:id="rId2"/>
    <p:sldLayoutId id="2147484121" r:id="rId3"/>
    <p:sldLayoutId id="2147484116" r:id="rId4"/>
    <p:sldLayoutId id="2147484129" r:id="rId5"/>
    <p:sldLayoutId id="2147484086" r:id="rId6"/>
    <p:sldLayoutId id="2147484077" r:id="rId7"/>
    <p:sldLayoutId id="2147484094" r:id="rId8"/>
    <p:sldLayoutId id="2147484061" r:id="rId9"/>
    <p:sldLayoutId id="2147484075" r:id="rId10"/>
    <p:sldLayoutId id="2147484063" r:id="rId11"/>
    <p:sldLayoutId id="2147483965" r:id="rId12"/>
    <p:sldLayoutId id="2147484021" r:id="rId13"/>
    <p:sldLayoutId id="2147484023" r:id="rId14"/>
    <p:sldLayoutId id="2147484025" r:id="rId15"/>
    <p:sldLayoutId id="2147484027" r:id="rId16"/>
    <p:sldLayoutId id="2147484033" r:id="rId17"/>
    <p:sldLayoutId id="2147484035" r:id="rId18"/>
    <p:sldLayoutId id="2147484029" r:id="rId19"/>
    <p:sldLayoutId id="2147484031" r:id="rId20"/>
    <p:sldLayoutId id="2147484130" r:id="rId21"/>
    <p:sldLayoutId id="2147484131" r:id="rId22"/>
    <p:sldLayoutId id="2147484045" r:id="rId23"/>
    <p:sldLayoutId id="2147484047" r:id="rId24"/>
    <p:sldLayoutId id="2147484053" r:id="rId25"/>
    <p:sldLayoutId id="2147484093" r:id="rId26"/>
  </p:sldLayoutIdLst>
  <p:hf hdr="0" dt="0"/>
  <p:txStyles>
    <p:titleStyle>
      <a:lvl1pPr marL="0" indent="0" algn="l" rtl="0" eaLnBrk="0" fontAlgn="base" hangingPunct="0">
        <a:lnSpc>
          <a:spcPct val="85000"/>
        </a:lnSpc>
        <a:spcBef>
          <a:spcPct val="0"/>
        </a:spcBef>
        <a:spcAft>
          <a:spcPct val="0"/>
        </a:spcAft>
        <a:buFont typeface="Arial" panose="020B0604020202020204" pitchFamily="34" charset="0"/>
        <a:buNone/>
        <a:defRPr sz="3733" b="1" kern="1200">
          <a:solidFill>
            <a:schemeClr val="tx1"/>
          </a:solidFill>
          <a:latin typeface="+mj-lt"/>
          <a:ea typeface="+mj-ea"/>
          <a:cs typeface="+mj-cs"/>
        </a:defRPr>
      </a:lvl1pPr>
      <a:lvl2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2pPr>
      <a:lvl3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3pPr>
      <a:lvl4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4pPr>
      <a:lvl5pPr algn="l" rtl="0" eaLnBrk="0" fontAlgn="base" hangingPunct="0">
        <a:lnSpc>
          <a:spcPct val="85000"/>
        </a:lnSpc>
        <a:spcBef>
          <a:spcPct val="0"/>
        </a:spcBef>
        <a:spcAft>
          <a:spcPct val="0"/>
        </a:spcAft>
        <a:defRPr sz="2800" b="1">
          <a:solidFill>
            <a:schemeClr val="tx1"/>
          </a:solidFill>
          <a:latin typeface="Arial" panose="020B0604020202020204" pitchFamily="34" charset="0"/>
        </a:defRPr>
      </a:lvl5pPr>
      <a:lvl6pPr marL="609585" algn="l" rtl="0" fontAlgn="base">
        <a:lnSpc>
          <a:spcPct val="85000"/>
        </a:lnSpc>
        <a:spcBef>
          <a:spcPct val="0"/>
        </a:spcBef>
        <a:spcAft>
          <a:spcPct val="0"/>
        </a:spcAft>
        <a:defRPr sz="2800" b="1">
          <a:solidFill>
            <a:schemeClr val="tx1"/>
          </a:solidFill>
          <a:latin typeface="Arial" panose="020B0604020202020204" pitchFamily="34" charset="0"/>
        </a:defRPr>
      </a:lvl6pPr>
      <a:lvl7pPr marL="1219170" algn="l" rtl="0" fontAlgn="base">
        <a:lnSpc>
          <a:spcPct val="85000"/>
        </a:lnSpc>
        <a:spcBef>
          <a:spcPct val="0"/>
        </a:spcBef>
        <a:spcAft>
          <a:spcPct val="0"/>
        </a:spcAft>
        <a:defRPr sz="2800" b="1">
          <a:solidFill>
            <a:schemeClr val="tx1"/>
          </a:solidFill>
          <a:latin typeface="Arial" panose="020B0604020202020204" pitchFamily="34" charset="0"/>
        </a:defRPr>
      </a:lvl7pPr>
      <a:lvl8pPr marL="1828754" algn="l" rtl="0" fontAlgn="base">
        <a:lnSpc>
          <a:spcPct val="85000"/>
        </a:lnSpc>
        <a:spcBef>
          <a:spcPct val="0"/>
        </a:spcBef>
        <a:spcAft>
          <a:spcPct val="0"/>
        </a:spcAft>
        <a:defRPr sz="2800" b="1">
          <a:solidFill>
            <a:schemeClr val="tx1"/>
          </a:solidFill>
          <a:latin typeface="Arial" panose="020B0604020202020204" pitchFamily="34" charset="0"/>
        </a:defRPr>
      </a:lvl8pPr>
      <a:lvl9pPr marL="2438339" algn="l" rtl="0" fontAlgn="base">
        <a:lnSpc>
          <a:spcPct val="85000"/>
        </a:lnSpc>
        <a:spcBef>
          <a:spcPct val="0"/>
        </a:spcBef>
        <a:spcAft>
          <a:spcPct val="0"/>
        </a:spcAft>
        <a:defRPr sz="2800" b="1">
          <a:solidFill>
            <a:schemeClr val="tx1"/>
          </a:solidFill>
          <a:latin typeface="Arial" panose="020B0604020202020204" pitchFamily="34" charset="0"/>
        </a:defRPr>
      </a:lvl9pPr>
    </p:titleStyle>
    <p:bodyStyle>
      <a:lvl1pPr marL="383990" marR="0" indent="-383990" algn="l" defTabSz="1219170" rtl="0" eaLnBrk="0" fontAlgn="base" latinLnBrk="0" hangingPunct="0">
        <a:lnSpc>
          <a:spcPct val="100000"/>
        </a:lnSpc>
        <a:spcBef>
          <a:spcPct val="0"/>
        </a:spcBef>
        <a:spcAft>
          <a:spcPts val="1067"/>
        </a:spcAft>
        <a:buClrTx/>
        <a:buSzTx/>
        <a:buFont typeface="Arial" panose="020B0604020202020204" pitchFamily="34" charset="0"/>
        <a:buChar char="–"/>
        <a:tabLst/>
        <a:defRPr sz="2667" b="0" kern="1200">
          <a:solidFill>
            <a:schemeClr val="tx1"/>
          </a:solidFill>
          <a:latin typeface="+mn-lt"/>
          <a:ea typeface="+mn-ea"/>
          <a:cs typeface="+mn-cs"/>
        </a:defRPr>
      </a:lvl1pPr>
      <a:lvl2pPr marL="0" indent="0" algn="l" rtl="0" eaLnBrk="0" fontAlgn="base" hangingPunct="0">
        <a:spcBef>
          <a:spcPct val="0"/>
        </a:spcBef>
        <a:spcAft>
          <a:spcPct val="0"/>
        </a:spcAft>
        <a:buFont typeface="Arial" panose="020B0604020202020204" pitchFamily="34" charset="0"/>
        <a:buNone/>
        <a:defRPr sz="2800" kern="1200">
          <a:solidFill>
            <a:schemeClr val="tx1"/>
          </a:solidFill>
          <a:latin typeface="+mn-lt"/>
          <a:ea typeface="+mn-ea"/>
          <a:cs typeface="+mn-cs"/>
        </a:defRPr>
      </a:lvl2pPr>
      <a:lvl3pPr marL="575719" indent="-334425"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3pPr>
      <a:lvl4pPr marL="1151438" indent="-334425"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4pPr>
      <a:lvl5pPr marL="1727157" indent="-334425" algn="l" rtl="0" eaLnBrk="0" fontAlgn="base" hangingPunct="0">
        <a:spcBef>
          <a:spcPct val="0"/>
        </a:spcBef>
        <a:spcAft>
          <a:spcPct val="0"/>
        </a:spcAft>
        <a:buFont typeface="Arial" panose="020B0604020202020204" pitchFamily="34" charset="0"/>
        <a:buChar char="–"/>
        <a:defRPr sz="2800" kern="1200">
          <a:solidFill>
            <a:schemeClr val="tx1"/>
          </a:solidFill>
          <a:latin typeface="+mn-lt"/>
          <a:ea typeface="+mn-ea"/>
          <a:cs typeface="+mn-cs"/>
        </a:defRPr>
      </a:lvl5pPr>
      <a:lvl6pPr marL="2303942" indent="-335992" algn="l" defTabSz="1219170" rtl="0" eaLnBrk="1" latinLnBrk="0" hangingPunct="1">
        <a:spcBef>
          <a:spcPts val="0"/>
        </a:spcBef>
        <a:buFont typeface="Arial" panose="020B0604020202020204" pitchFamily="34" charset="0"/>
        <a:buChar char="–"/>
        <a:defRPr sz="2800" kern="1200">
          <a:solidFill>
            <a:schemeClr val="tx1"/>
          </a:solidFill>
          <a:latin typeface="+mn-lt"/>
          <a:ea typeface="+mn-ea"/>
          <a:cs typeface="+mn-cs"/>
        </a:defRPr>
      </a:lvl6pPr>
      <a:lvl7pPr marL="2879928" indent="-335992" algn="l" defTabSz="1219170" rtl="0" eaLnBrk="1" latinLnBrk="0" hangingPunct="1">
        <a:spcBef>
          <a:spcPts val="0"/>
        </a:spcBef>
        <a:buFont typeface="Arial" panose="020B0604020202020204" pitchFamily="34" charset="0"/>
        <a:buChar char="–"/>
        <a:defRPr sz="28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767" y="3048944"/>
            <a:ext cx="8667220" cy="1808824"/>
          </a:xfrm>
        </p:spPr>
        <p:txBody>
          <a:bodyPr/>
          <a:lstStyle/>
          <a:p>
            <a:r>
              <a:rPr lang="en-GB" sz="3700" dirty="0">
                <a:latin typeface="Aptos Narrow" panose="020B0004020202020204" pitchFamily="34" charset="0"/>
                <a:ea typeface="+mj-lt"/>
                <a:cs typeface="+mj-lt"/>
              </a:rPr>
              <a:t>PLOT-TAL: Prompt Learning with </a:t>
            </a:r>
            <a:br>
              <a:rPr lang="en-GB" sz="3700" dirty="0">
                <a:latin typeface="Aptos Narrow" panose="020B0004020202020204" pitchFamily="34" charset="0"/>
                <a:ea typeface="+mj-lt"/>
                <a:cs typeface="+mj-lt"/>
              </a:rPr>
            </a:br>
            <a:r>
              <a:rPr lang="en-GB" sz="3700" dirty="0">
                <a:latin typeface="Aptos Narrow" panose="020B0004020202020204" pitchFamily="34" charset="0"/>
                <a:ea typeface="+mj-lt"/>
                <a:cs typeface="+mj-lt"/>
              </a:rPr>
              <a:t>Optimal Transport for Few Shot Temporal Action Localization</a:t>
            </a:r>
            <a:endParaRPr lang="en-US" dirty="0">
              <a:latin typeface="Aptos Narrow" panose="020B0004020202020204" pitchFamily="34" charset="0"/>
              <a:cs typeface="Arial"/>
            </a:endParaRPr>
          </a:p>
        </p:txBody>
      </p:sp>
      <p:sp>
        <p:nvSpPr>
          <p:cNvPr id="4" name="Text Placeholder 3"/>
          <p:cNvSpPr>
            <a:spLocks noGrp="1"/>
          </p:cNvSpPr>
          <p:nvPr>
            <p:ph type="body" sz="quarter" idx="12"/>
          </p:nvPr>
        </p:nvSpPr>
        <p:spPr>
          <a:xfrm>
            <a:off x="600767" y="4976821"/>
            <a:ext cx="9331901" cy="1023851"/>
          </a:xfrm>
        </p:spPr>
        <p:txBody>
          <a:bodyPr/>
          <a:lstStyle/>
          <a:p>
            <a:r>
              <a:rPr lang="en-US" sz="1600" dirty="0">
                <a:latin typeface="Aptos Light" panose="020B0004020202020204" pitchFamily="34" charset="0"/>
              </a:rPr>
              <a:t>Edward Fish &amp; Andrew Gilbert</a:t>
            </a:r>
          </a:p>
          <a:p>
            <a:r>
              <a:rPr lang="en-US" sz="1600" dirty="0">
                <a:latin typeface="Aptos Light" panose="020B0004020202020204" pitchFamily="34" charset="0"/>
              </a:rPr>
              <a:t>University of Surrey, UK</a:t>
            </a:r>
          </a:p>
          <a:p>
            <a:endParaRPr lang="en-US" sz="1600" dirty="0"/>
          </a:p>
        </p:txBody>
      </p:sp>
      <p:pic>
        <p:nvPicPr>
          <p:cNvPr id="5" name="Picture 4">
            <a:extLst>
              <a:ext uri="{FF2B5EF4-FFF2-40B4-BE49-F238E27FC236}">
                <a16:creationId xmlns:a16="http://schemas.microsoft.com/office/drawing/2014/main" id="{EE07EDF2-274D-5460-DBC8-444A0BF7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4740" y="4387830"/>
            <a:ext cx="2516491" cy="1372846"/>
          </a:xfrm>
          <a:prstGeom prst="rect">
            <a:avLst/>
          </a:prstGeom>
        </p:spPr>
      </p:pic>
      <p:pic>
        <p:nvPicPr>
          <p:cNvPr id="3" name="Picture 14" descr="CompSoc — University of Surrey">
            <a:extLst>
              <a:ext uri="{FF2B5EF4-FFF2-40B4-BE49-F238E27FC236}">
                <a16:creationId xmlns:a16="http://schemas.microsoft.com/office/drawing/2014/main" id="{C919E5E7-C06F-9ED4-E8A5-3FA91987BE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16" r="-22016"/>
          <a:stretch>
            <a:fillRect/>
          </a:stretch>
        </p:blipFill>
        <p:spPr bwMode="auto">
          <a:xfrm>
            <a:off x="0" y="188705"/>
            <a:ext cx="6529130" cy="171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44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C87A3-FF58-95C0-4394-B5A81EE2D23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6FED44A-21E4-5AE6-5951-31B1903796FF}"/>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23" name="Graphic 22">
            <a:extLst>
              <a:ext uri="{FF2B5EF4-FFF2-40B4-BE49-F238E27FC236}">
                <a16:creationId xmlns:a16="http://schemas.microsoft.com/office/drawing/2014/main" id="{569A1EE1-1D65-BF3C-6E7C-B37627D17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8114" y="2130551"/>
            <a:ext cx="6860347" cy="3858944"/>
          </a:xfrm>
          <a:prstGeom prst="rect">
            <a:avLst/>
          </a:prstGeom>
        </p:spPr>
      </p:pic>
      <p:sp>
        <p:nvSpPr>
          <p:cNvPr id="25" name="Title 2">
            <a:extLst>
              <a:ext uri="{FF2B5EF4-FFF2-40B4-BE49-F238E27FC236}">
                <a16:creationId xmlns:a16="http://schemas.microsoft.com/office/drawing/2014/main" id="{72F17221-743A-F98B-D6E6-9AC0F4FDFB6B}"/>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Methodology</a:t>
            </a:r>
            <a:endParaRPr lang="en-US" dirty="0">
              <a:latin typeface="Aptos Narrow" panose="020B0004020202020204" pitchFamily="34" charset="0"/>
            </a:endParaRPr>
          </a:p>
        </p:txBody>
      </p:sp>
      <p:sp>
        <p:nvSpPr>
          <p:cNvPr id="26" name="TextBox 25">
            <a:extLst>
              <a:ext uri="{FF2B5EF4-FFF2-40B4-BE49-F238E27FC236}">
                <a16:creationId xmlns:a16="http://schemas.microsoft.com/office/drawing/2014/main" id="{5BE4E82B-B199-B705-00C5-766DBD747886}"/>
              </a:ext>
            </a:extLst>
          </p:cNvPr>
          <p:cNvSpPr txBox="1"/>
          <p:nvPr/>
        </p:nvSpPr>
        <p:spPr>
          <a:xfrm>
            <a:off x="575734" y="1159414"/>
            <a:ext cx="11350048"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To do so, we use Optimal Transport as a method for distributing learnable prompts </a:t>
            </a:r>
            <a:r>
              <a:rPr lang="en-GB" sz="2400" dirty="0">
                <a:solidFill>
                  <a:prstClr val="black"/>
                </a:solidFill>
                <a:latin typeface="Aptos Light" panose="020B0004020202020204" pitchFamily="34" charset="0"/>
                <a:cs typeface="+mn-cs"/>
              </a:rPr>
              <a:t>among all visual features over multiple temporal resolutions.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359127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93E5A-B835-BC22-29A8-79E6DCAB6D4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CD445A-D065-1CB0-283D-6A375BEDFBE4}"/>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06BC3AC1-47E4-C6D1-9163-21A5EAE66D57}"/>
              </a:ext>
            </a:extLst>
          </p:cNvPr>
          <p:cNvSpPr txBox="1"/>
          <p:nvPr/>
        </p:nvSpPr>
        <p:spPr>
          <a:xfrm>
            <a:off x="379089" y="1257300"/>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pic>
        <p:nvPicPr>
          <p:cNvPr id="23" name="Graphic 22">
            <a:extLst>
              <a:ext uri="{FF2B5EF4-FFF2-40B4-BE49-F238E27FC236}">
                <a16:creationId xmlns:a16="http://schemas.microsoft.com/office/drawing/2014/main" id="{41959AC8-69D2-2FD3-84D9-D2D816089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714" y="2109748"/>
            <a:ext cx="6860347" cy="3858944"/>
          </a:xfrm>
          <a:prstGeom prst="rect">
            <a:avLst/>
          </a:prstGeom>
        </p:spPr>
      </p:pic>
      <p:sp>
        <p:nvSpPr>
          <p:cNvPr id="2" name="TextBox 1">
            <a:extLst>
              <a:ext uri="{FF2B5EF4-FFF2-40B4-BE49-F238E27FC236}">
                <a16:creationId xmlns:a16="http://schemas.microsoft.com/office/drawing/2014/main" id="{4083CD59-F2ED-560A-1037-BDC7C3EB93F5}"/>
              </a:ext>
            </a:extLst>
          </p:cNvPr>
          <p:cNvSpPr txBox="1"/>
          <p:nvPr/>
        </p:nvSpPr>
        <p:spPr>
          <a:xfrm>
            <a:off x="3463468" y="948599"/>
            <a:ext cx="7863591" cy="830997"/>
          </a:xfrm>
          <a:prstGeom prst="rect">
            <a:avLst/>
          </a:prstGeom>
          <a:noFill/>
        </p:spPr>
        <p:txBody>
          <a:bodyPr wrap="square">
            <a:spAutoFit/>
          </a:bodyPr>
          <a:lstStyle/>
          <a:p>
            <a:pPr lvl="0" eaLnBrk="0" fontAlgn="base" hangingPunct="0">
              <a:spcBef>
                <a:spcPct val="0"/>
              </a:spcBef>
              <a:spcAft>
                <a:spcPct val="0"/>
              </a:spcAft>
            </a:pPr>
            <a:r>
              <a:rPr lang="en-GB" altLang="en-US" sz="1600" dirty="0">
                <a:latin typeface="Aptos Mono" panose="020B0009020202020204" pitchFamily="49" charset="0"/>
              </a:rPr>
              <a:t>(A-C) </a:t>
            </a:r>
            <a:r>
              <a:rPr lang="en-GB" altLang="en-US" sz="1600" dirty="0">
                <a:latin typeface="Aptos Light" panose="020F0502020204030204" pitchFamily="34" charset="0"/>
              </a:rPr>
              <a:t>We first extract </a:t>
            </a:r>
            <a:r>
              <a:rPr lang="en-GB" altLang="en-US" sz="1600" dirty="0">
                <a:latin typeface="Aptos Mono" panose="020B0009020202020204" pitchFamily="49" charset="0"/>
              </a:rPr>
              <a:t>T</a:t>
            </a:r>
            <a:r>
              <a:rPr lang="en-GB" altLang="en-US" sz="1600" dirty="0">
                <a:latin typeface="Aptos Light" panose="020F0502020204030204" pitchFamily="34" charset="0"/>
              </a:rPr>
              <a:t> frames from a video </a:t>
            </a:r>
            <a:r>
              <a:rPr lang="en-GB" altLang="en-US" sz="1600" i="1" dirty="0">
                <a:latin typeface="Aptos Mono" panose="020B0009020202020204" pitchFamily="49" charset="0"/>
              </a:rPr>
              <a:t>V</a:t>
            </a:r>
            <a:r>
              <a:rPr lang="en-GB" altLang="en-US" sz="1600" dirty="0">
                <a:latin typeface="Aptos Light" panose="020F0502020204030204" pitchFamily="34" charset="0"/>
              </a:rPr>
              <a:t> using a </a:t>
            </a:r>
          </a:p>
          <a:p>
            <a:pPr lvl="0" eaLnBrk="0" fontAlgn="base" hangingPunct="0">
              <a:spcBef>
                <a:spcPct val="0"/>
              </a:spcBef>
              <a:spcAft>
                <a:spcPct val="0"/>
              </a:spcAft>
            </a:pPr>
            <a:r>
              <a:rPr lang="en-GB" altLang="en-US" sz="1600" dirty="0">
                <a:latin typeface="Aptos Light" panose="020F0502020204030204" pitchFamily="34" charset="0"/>
              </a:rPr>
              <a:t>frozen I3D encoder pretrained on Kinetics and train a Conv1D layer adapter to align these features with our CLIP text embeddings. </a:t>
            </a:r>
            <a:endParaRPr kumimoji="0" lang="en-US" altLang="en-US" sz="1600" i="0" u="none" strike="noStrike" cap="none" normalizeH="0" baseline="0" dirty="0">
              <a:ln>
                <a:noFill/>
              </a:ln>
              <a:solidFill>
                <a:schemeClr val="tx1"/>
              </a:solidFill>
              <a:effectLst/>
              <a:latin typeface="Aptos Light" panose="020F0502020204030204" pitchFamily="34" charset="0"/>
            </a:endParaRPr>
          </a:p>
        </p:txBody>
      </p:sp>
      <p:sp>
        <p:nvSpPr>
          <p:cNvPr id="5" name="Freeform: Shape 4">
            <a:extLst>
              <a:ext uri="{FF2B5EF4-FFF2-40B4-BE49-F238E27FC236}">
                <a16:creationId xmlns:a16="http://schemas.microsoft.com/office/drawing/2014/main" id="{A50BE0AE-5757-7F40-1253-AB353ED1113C}"/>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6" name="Rectangle 5">
            <a:extLst>
              <a:ext uri="{FF2B5EF4-FFF2-40B4-BE49-F238E27FC236}">
                <a16:creationId xmlns:a16="http://schemas.microsoft.com/office/drawing/2014/main" id="{FEEF14F1-A08E-D09F-BAA1-D747B4201AB0}"/>
              </a:ext>
            </a:extLst>
          </p:cNvPr>
          <p:cNvSpPr/>
          <p:nvPr/>
        </p:nvSpPr>
        <p:spPr>
          <a:xfrm>
            <a:off x="2873714" y="2171700"/>
            <a:ext cx="2023406" cy="1709420"/>
          </a:xfrm>
          <a:custGeom>
            <a:avLst/>
            <a:gdLst>
              <a:gd name="connsiteX0" fmla="*/ 0 w 2023406"/>
              <a:gd name="connsiteY0" fmla="*/ 0 h 1709420"/>
              <a:gd name="connsiteX1" fmla="*/ 485617 w 2023406"/>
              <a:gd name="connsiteY1" fmla="*/ 0 h 1709420"/>
              <a:gd name="connsiteX2" fmla="*/ 930767 w 2023406"/>
              <a:gd name="connsiteY2" fmla="*/ 0 h 1709420"/>
              <a:gd name="connsiteX3" fmla="*/ 1477086 w 2023406"/>
              <a:gd name="connsiteY3" fmla="*/ 0 h 1709420"/>
              <a:gd name="connsiteX4" fmla="*/ 2023406 w 2023406"/>
              <a:gd name="connsiteY4" fmla="*/ 0 h 1709420"/>
              <a:gd name="connsiteX5" fmla="*/ 2023406 w 2023406"/>
              <a:gd name="connsiteY5" fmla="*/ 603995 h 1709420"/>
              <a:gd name="connsiteX6" fmla="*/ 2023406 w 2023406"/>
              <a:gd name="connsiteY6" fmla="*/ 1156708 h 1709420"/>
              <a:gd name="connsiteX7" fmla="*/ 2023406 w 2023406"/>
              <a:gd name="connsiteY7" fmla="*/ 1709420 h 1709420"/>
              <a:gd name="connsiteX8" fmla="*/ 1517555 w 2023406"/>
              <a:gd name="connsiteY8" fmla="*/ 1709420 h 1709420"/>
              <a:gd name="connsiteX9" fmla="*/ 1072405 w 2023406"/>
              <a:gd name="connsiteY9" fmla="*/ 1709420 h 1709420"/>
              <a:gd name="connsiteX10" fmla="*/ 627256 w 2023406"/>
              <a:gd name="connsiteY10" fmla="*/ 1709420 h 1709420"/>
              <a:gd name="connsiteX11" fmla="*/ 0 w 2023406"/>
              <a:gd name="connsiteY11" fmla="*/ 1709420 h 1709420"/>
              <a:gd name="connsiteX12" fmla="*/ 0 w 2023406"/>
              <a:gd name="connsiteY12" fmla="*/ 1122519 h 1709420"/>
              <a:gd name="connsiteX13" fmla="*/ 0 w 2023406"/>
              <a:gd name="connsiteY13" fmla="*/ 535618 h 1709420"/>
              <a:gd name="connsiteX14" fmla="*/ 0 w 2023406"/>
              <a:gd name="connsiteY14" fmla="*/ 0 h 170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23406" h="1709420" extrusionOk="0">
                <a:moveTo>
                  <a:pt x="0" y="0"/>
                </a:moveTo>
                <a:cubicBezTo>
                  <a:pt x="185000" y="-16678"/>
                  <a:pt x="325858" y="1501"/>
                  <a:pt x="485617" y="0"/>
                </a:cubicBezTo>
                <a:cubicBezTo>
                  <a:pt x="645376" y="-1501"/>
                  <a:pt x="812935" y="19906"/>
                  <a:pt x="930767" y="0"/>
                </a:cubicBezTo>
                <a:cubicBezTo>
                  <a:pt x="1048599" y="-19906"/>
                  <a:pt x="1264485" y="5031"/>
                  <a:pt x="1477086" y="0"/>
                </a:cubicBezTo>
                <a:cubicBezTo>
                  <a:pt x="1689687" y="-5031"/>
                  <a:pt x="1893756" y="52520"/>
                  <a:pt x="2023406" y="0"/>
                </a:cubicBezTo>
                <a:cubicBezTo>
                  <a:pt x="2050689" y="269688"/>
                  <a:pt x="1978140" y="336284"/>
                  <a:pt x="2023406" y="603995"/>
                </a:cubicBezTo>
                <a:cubicBezTo>
                  <a:pt x="2068672" y="871707"/>
                  <a:pt x="1957437" y="1028613"/>
                  <a:pt x="2023406" y="1156708"/>
                </a:cubicBezTo>
                <a:cubicBezTo>
                  <a:pt x="2089375" y="1284803"/>
                  <a:pt x="1964680" y="1450722"/>
                  <a:pt x="2023406" y="1709420"/>
                </a:cubicBezTo>
                <a:cubicBezTo>
                  <a:pt x="1891623" y="1743344"/>
                  <a:pt x="1709230" y="1694654"/>
                  <a:pt x="1517555" y="1709420"/>
                </a:cubicBezTo>
                <a:cubicBezTo>
                  <a:pt x="1325880" y="1724186"/>
                  <a:pt x="1204814" y="1689465"/>
                  <a:pt x="1072405" y="1709420"/>
                </a:cubicBezTo>
                <a:cubicBezTo>
                  <a:pt x="939996" y="1729375"/>
                  <a:pt x="721076" y="1658858"/>
                  <a:pt x="627256" y="1709420"/>
                </a:cubicBezTo>
                <a:cubicBezTo>
                  <a:pt x="533436" y="1759982"/>
                  <a:pt x="234741" y="1648871"/>
                  <a:pt x="0" y="1709420"/>
                </a:cubicBezTo>
                <a:cubicBezTo>
                  <a:pt x="-66253" y="1493794"/>
                  <a:pt x="26458" y="1367669"/>
                  <a:pt x="0" y="1122519"/>
                </a:cubicBezTo>
                <a:cubicBezTo>
                  <a:pt x="-26458" y="877369"/>
                  <a:pt x="8879" y="689525"/>
                  <a:pt x="0" y="535618"/>
                </a:cubicBezTo>
                <a:cubicBezTo>
                  <a:pt x="-8879" y="381711"/>
                  <a:pt x="35707" y="111146"/>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2">
            <a:extLst>
              <a:ext uri="{FF2B5EF4-FFF2-40B4-BE49-F238E27FC236}">
                <a16:creationId xmlns:a16="http://schemas.microsoft.com/office/drawing/2014/main" id="{DD36865B-4A82-7600-77A6-82445A335488}"/>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Methodology</a:t>
            </a:r>
            <a:endParaRPr lang="en-US" dirty="0">
              <a:latin typeface="Aptos Narrow" panose="020B0004020202020204" pitchFamily="34" charset="0"/>
            </a:endParaRPr>
          </a:p>
        </p:txBody>
      </p:sp>
      <p:cxnSp>
        <p:nvCxnSpPr>
          <p:cNvPr id="11" name="Straight Arrow Connector 10">
            <a:extLst>
              <a:ext uri="{FF2B5EF4-FFF2-40B4-BE49-F238E27FC236}">
                <a16:creationId xmlns:a16="http://schemas.microsoft.com/office/drawing/2014/main" id="{99E1BE06-FAD7-AF81-4485-08953F41B00C}"/>
              </a:ext>
            </a:extLst>
          </p:cNvPr>
          <p:cNvCxnSpPr/>
          <p:nvPr/>
        </p:nvCxnSpPr>
        <p:spPr>
          <a:xfrm flipH="1">
            <a:off x="4897120" y="1779596"/>
            <a:ext cx="611053" cy="24584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223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0940B-070C-C223-80C1-F2B234A121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C084610-0278-32A2-4B45-BDF4FB2BC101}"/>
              </a:ext>
            </a:extLst>
          </p:cNvPr>
          <p:cNvSpPr>
            <a:spLocks noGrp="1"/>
          </p:cNvSpPr>
          <p:nvPr>
            <p:ph type="title"/>
          </p:nvPr>
        </p:nvSpPr>
        <p:spPr>
          <a:xfrm>
            <a:off x="379089" y="514873"/>
            <a:ext cx="11040535" cy="852448"/>
          </a:xfrm>
        </p:spPr>
        <p:txBody>
          <a:bodyPr/>
          <a:lstStyle/>
          <a:p>
            <a:r>
              <a:rPr lang="en-GB" dirty="0"/>
              <a:t>Methodology</a:t>
            </a:r>
            <a:endParaRPr lang="en-US" dirty="0"/>
          </a:p>
        </p:txBody>
      </p:sp>
      <p:sp>
        <p:nvSpPr>
          <p:cNvPr id="4" name="TextBox 3">
            <a:extLst>
              <a:ext uri="{FF2B5EF4-FFF2-40B4-BE49-F238E27FC236}">
                <a16:creationId xmlns:a16="http://schemas.microsoft.com/office/drawing/2014/main" id="{AB40C4FC-7E79-0B09-A52F-4D232E677F37}"/>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02324076-4F05-1A48-FD3C-011D9C3F37CB}"/>
              </a:ext>
            </a:extLst>
          </p:cNvPr>
          <p:cNvSpPr txBox="1"/>
          <p:nvPr/>
        </p:nvSpPr>
        <p:spPr>
          <a:xfrm>
            <a:off x="379089" y="1257300"/>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6153942-A015-6EC4-1110-3756FF012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714" y="2109748"/>
            <a:ext cx="6860347" cy="3858944"/>
          </a:xfrm>
          <a:prstGeom prst="rect">
            <a:avLst/>
          </a:prstGeom>
        </p:spPr>
      </p:pic>
      <p:sp>
        <p:nvSpPr>
          <p:cNvPr id="2" name="TextBox 1">
            <a:extLst>
              <a:ext uri="{FF2B5EF4-FFF2-40B4-BE49-F238E27FC236}">
                <a16:creationId xmlns:a16="http://schemas.microsoft.com/office/drawing/2014/main" id="{9EC7B008-A143-1613-EEF1-5E208E03443E}"/>
              </a:ext>
            </a:extLst>
          </p:cNvPr>
          <p:cNvSpPr txBox="1"/>
          <p:nvPr/>
        </p:nvSpPr>
        <p:spPr>
          <a:xfrm>
            <a:off x="3790187" y="1430956"/>
            <a:ext cx="7863591" cy="338554"/>
          </a:xfrm>
          <a:prstGeom prst="rect">
            <a:avLst/>
          </a:prstGeom>
          <a:noFill/>
        </p:spPr>
        <p:txBody>
          <a:bodyPr wrap="square">
            <a:spAutoFit/>
          </a:bodyPr>
          <a:lstStyle/>
          <a:p>
            <a:pPr lvl="0" eaLnBrk="0" fontAlgn="base" hangingPunct="0">
              <a:spcBef>
                <a:spcPct val="0"/>
              </a:spcBef>
              <a:spcAft>
                <a:spcPct val="0"/>
              </a:spcAft>
            </a:pPr>
            <a:r>
              <a:rPr lang="en-GB" altLang="en-US" sz="1600" dirty="0">
                <a:latin typeface="Aptos Mono" panose="020B0009020202020204" pitchFamily="49" charset="0"/>
              </a:rPr>
              <a:t>(B) </a:t>
            </a:r>
            <a:r>
              <a:rPr lang="en-GB" altLang="en-US" sz="1600" dirty="0">
                <a:latin typeface="Aptos Light" panose="020F0502020204030204" pitchFamily="34" charset="0"/>
              </a:rPr>
              <a:t>We randomly initialise N learnable prompts for each class K in the data.</a:t>
            </a:r>
            <a:endParaRPr kumimoji="0" lang="en-US" altLang="en-US" sz="1600" i="0" u="none" strike="noStrike" cap="none" normalizeH="0" baseline="0" dirty="0">
              <a:ln>
                <a:noFill/>
              </a:ln>
              <a:solidFill>
                <a:schemeClr val="tx1"/>
              </a:solidFill>
              <a:effectLst/>
              <a:latin typeface="Aptos Light" panose="020F0502020204030204" pitchFamily="34" charset="0"/>
            </a:endParaRPr>
          </a:p>
        </p:txBody>
      </p:sp>
      <p:sp>
        <p:nvSpPr>
          <p:cNvPr id="5" name="Freeform: Shape 4">
            <a:extLst>
              <a:ext uri="{FF2B5EF4-FFF2-40B4-BE49-F238E27FC236}">
                <a16:creationId xmlns:a16="http://schemas.microsoft.com/office/drawing/2014/main" id="{EA7B7E11-AAF7-7243-3D41-7B6B2913866F}"/>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6" name="Rectangle 5">
            <a:extLst>
              <a:ext uri="{FF2B5EF4-FFF2-40B4-BE49-F238E27FC236}">
                <a16:creationId xmlns:a16="http://schemas.microsoft.com/office/drawing/2014/main" id="{5290A66C-35E8-29CB-212B-AB76814D1E64}"/>
              </a:ext>
            </a:extLst>
          </p:cNvPr>
          <p:cNvSpPr/>
          <p:nvPr/>
        </p:nvSpPr>
        <p:spPr>
          <a:xfrm>
            <a:off x="3207740" y="3831590"/>
            <a:ext cx="2241931" cy="1769109"/>
          </a:xfrm>
          <a:custGeom>
            <a:avLst/>
            <a:gdLst>
              <a:gd name="connsiteX0" fmla="*/ 0 w 2241931"/>
              <a:gd name="connsiteY0" fmla="*/ 0 h 1769109"/>
              <a:gd name="connsiteX1" fmla="*/ 538063 w 2241931"/>
              <a:gd name="connsiteY1" fmla="*/ 0 h 1769109"/>
              <a:gd name="connsiteX2" fmla="*/ 1031288 w 2241931"/>
              <a:gd name="connsiteY2" fmla="*/ 0 h 1769109"/>
              <a:gd name="connsiteX3" fmla="*/ 1636610 w 2241931"/>
              <a:gd name="connsiteY3" fmla="*/ 0 h 1769109"/>
              <a:gd name="connsiteX4" fmla="*/ 2241931 w 2241931"/>
              <a:gd name="connsiteY4" fmla="*/ 0 h 1769109"/>
              <a:gd name="connsiteX5" fmla="*/ 2241931 w 2241931"/>
              <a:gd name="connsiteY5" fmla="*/ 625085 h 1769109"/>
              <a:gd name="connsiteX6" fmla="*/ 2241931 w 2241931"/>
              <a:gd name="connsiteY6" fmla="*/ 1197097 h 1769109"/>
              <a:gd name="connsiteX7" fmla="*/ 2241931 w 2241931"/>
              <a:gd name="connsiteY7" fmla="*/ 1769109 h 1769109"/>
              <a:gd name="connsiteX8" fmla="*/ 1681448 w 2241931"/>
              <a:gd name="connsiteY8" fmla="*/ 1769109 h 1769109"/>
              <a:gd name="connsiteX9" fmla="*/ 1188223 w 2241931"/>
              <a:gd name="connsiteY9" fmla="*/ 1769109 h 1769109"/>
              <a:gd name="connsiteX10" fmla="*/ 694999 w 2241931"/>
              <a:gd name="connsiteY10" fmla="*/ 1769109 h 1769109"/>
              <a:gd name="connsiteX11" fmla="*/ 0 w 2241931"/>
              <a:gd name="connsiteY11" fmla="*/ 1769109 h 1769109"/>
              <a:gd name="connsiteX12" fmla="*/ 0 w 2241931"/>
              <a:gd name="connsiteY12" fmla="*/ 1161715 h 1769109"/>
              <a:gd name="connsiteX13" fmla="*/ 0 w 2241931"/>
              <a:gd name="connsiteY13" fmla="*/ 554321 h 1769109"/>
              <a:gd name="connsiteX14" fmla="*/ 0 w 2241931"/>
              <a:gd name="connsiteY14" fmla="*/ 0 h 176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931" h="1769109" extrusionOk="0">
                <a:moveTo>
                  <a:pt x="0" y="0"/>
                </a:moveTo>
                <a:cubicBezTo>
                  <a:pt x="165893" y="-48333"/>
                  <a:pt x="416156" y="7929"/>
                  <a:pt x="538063" y="0"/>
                </a:cubicBezTo>
                <a:cubicBezTo>
                  <a:pt x="659970" y="-7929"/>
                  <a:pt x="925785" y="50803"/>
                  <a:pt x="1031288" y="0"/>
                </a:cubicBezTo>
                <a:cubicBezTo>
                  <a:pt x="1136792" y="-50803"/>
                  <a:pt x="1465598" y="42532"/>
                  <a:pt x="1636610" y="0"/>
                </a:cubicBezTo>
                <a:cubicBezTo>
                  <a:pt x="1807622" y="-42532"/>
                  <a:pt x="1963242" y="11454"/>
                  <a:pt x="2241931" y="0"/>
                </a:cubicBezTo>
                <a:cubicBezTo>
                  <a:pt x="2296456" y="131289"/>
                  <a:pt x="2225070" y="442679"/>
                  <a:pt x="2241931" y="625085"/>
                </a:cubicBezTo>
                <a:cubicBezTo>
                  <a:pt x="2258792" y="807492"/>
                  <a:pt x="2219592" y="974905"/>
                  <a:pt x="2241931" y="1197097"/>
                </a:cubicBezTo>
                <a:cubicBezTo>
                  <a:pt x="2264270" y="1419289"/>
                  <a:pt x="2179626" y="1586195"/>
                  <a:pt x="2241931" y="1769109"/>
                </a:cubicBezTo>
                <a:cubicBezTo>
                  <a:pt x="2034810" y="1794817"/>
                  <a:pt x="1936129" y="1755278"/>
                  <a:pt x="1681448" y="1769109"/>
                </a:cubicBezTo>
                <a:cubicBezTo>
                  <a:pt x="1426767" y="1782940"/>
                  <a:pt x="1362384" y="1717498"/>
                  <a:pt x="1188223" y="1769109"/>
                </a:cubicBezTo>
                <a:cubicBezTo>
                  <a:pt x="1014062" y="1820720"/>
                  <a:pt x="871861" y="1756093"/>
                  <a:pt x="694999" y="1769109"/>
                </a:cubicBezTo>
                <a:cubicBezTo>
                  <a:pt x="518137" y="1782125"/>
                  <a:pt x="205519" y="1759365"/>
                  <a:pt x="0" y="1769109"/>
                </a:cubicBezTo>
                <a:cubicBezTo>
                  <a:pt x="-50703" y="1509706"/>
                  <a:pt x="17730" y="1403655"/>
                  <a:pt x="0" y="1161715"/>
                </a:cubicBezTo>
                <a:cubicBezTo>
                  <a:pt x="-17730" y="919775"/>
                  <a:pt x="48146" y="782592"/>
                  <a:pt x="0" y="554321"/>
                </a:cubicBezTo>
                <a:cubicBezTo>
                  <a:pt x="-48146" y="326050"/>
                  <a:pt x="798" y="191048"/>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05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A23BF-BEC5-FBFB-F85B-1B3827F403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28177-C0A1-3EC1-7AE8-DE99A647CA6C}"/>
              </a:ext>
            </a:extLst>
          </p:cNvPr>
          <p:cNvSpPr>
            <a:spLocks noGrp="1"/>
          </p:cNvSpPr>
          <p:nvPr>
            <p:ph type="title"/>
          </p:nvPr>
        </p:nvSpPr>
        <p:spPr>
          <a:xfrm>
            <a:off x="379089" y="514873"/>
            <a:ext cx="11040535" cy="852448"/>
          </a:xfrm>
        </p:spPr>
        <p:txBody>
          <a:bodyPr/>
          <a:lstStyle/>
          <a:p>
            <a:r>
              <a:rPr lang="en-GB" dirty="0"/>
              <a:t>Methodology</a:t>
            </a:r>
            <a:endParaRPr lang="en-US" dirty="0"/>
          </a:p>
        </p:txBody>
      </p:sp>
      <p:sp>
        <p:nvSpPr>
          <p:cNvPr id="4" name="TextBox 3">
            <a:extLst>
              <a:ext uri="{FF2B5EF4-FFF2-40B4-BE49-F238E27FC236}">
                <a16:creationId xmlns:a16="http://schemas.microsoft.com/office/drawing/2014/main" id="{3BB20A9D-A85B-065F-2DAA-908483A47B0B}"/>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23" name="Graphic 22">
            <a:extLst>
              <a:ext uri="{FF2B5EF4-FFF2-40B4-BE49-F238E27FC236}">
                <a16:creationId xmlns:a16="http://schemas.microsoft.com/office/drawing/2014/main" id="{8589DB63-4A54-A769-C4EF-EED11D241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714" y="2109748"/>
            <a:ext cx="6860347" cy="3858944"/>
          </a:xfrm>
          <a:prstGeom prst="rect">
            <a:avLst/>
          </a:prstGeom>
        </p:spPr>
      </p:pic>
      <p:sp>
        <p:nvSpPr>
          <p:cNvPr id="2" name="TextBox 1">
            <a:extLst>
              <a:ext uri="{FF2B5EF4-FFF2-40B4-BE49-F238E27FC236}">
                <a16:creationId xmlns:a16="http://schemas.microsoft.com/office/drawing/2014/main" id="{29E7BC45-6CD0-D3B6-8CF8-04BC4A6BE84E}"/>
              </a:ext>
            </a:extLst>
          </p:cNvPr>
          <p:cNvSpPr txBox="1"/>
          <p:nvPr/>
        </p:nvSpPr>
        <p:spPr>
          <a:xfrm>
            <a:off x="3994240" y="1074933"/>
            <a:ext cx="7863591" cy="584775"/>
          </a:xfrm>
          <a:prstGeom prst="rect">
            <a:avLst/>
          </a:prstGeom>
          <a:noFill/>
        </p:spPr>
        <p:txBody>
          <a:bodyPr wrap="square">
            <a:spAutoFit/>
          </a:bodyPr>
          <a:lstStyle/>
          <a:p>
            <a:pPr lvl="0" eaLnBrk="0" fontAlgn="base" hangingPunct="0">
              <a:spcBef>
                <a:spcPct val="0"/>
              </a:spcBef>
              <a:spcAft>
                <a:spcPct val="0"/>
              </a:spcAft>
            </a:pPr>
            <a:r>
              <a:rPr lang="en-GB" altLang="en-US" sz="1600" dirty="0">
                <a:latin typeface="Aptos Mono" panose="020B0009020202020204" pitchFamily="49" charset="0"/>
              </a:rPr>
              <a:t>(D) </a:t>
            </a:r>
            <a:r>
              <a:rPr lang="en-GB" altLang="en-US" sz="1600" dirty="0">
                <a:latin typeface="Aptos Light" panose="020F0502020204030204" pitchFamily="34" charset="0"/>
              </a:rPr>
              <a:t>We use average pooling to down sample visual features via a temporal feature pyramid creating an array of features for each temporal resolution.</a:t>
            </a:r>
            <a:endParaRPr kumimoji="0" lang="en-US" altLang="en-US" sz="1600" i="0" u="none" strike="noStrike" cap="none" normalizeH="0" baseline="0" dirty="0">
              <a:ln>
                <a:noFill/>
              </a:ln>
              <a:solidFill>
                <a:schemeClr val="tx1"/>
              </a:solidFill>
              <a:effectLst/>
              <a:latin typeface="Aptos Light" panose="020F0502020204030204" pitchFamily="34" charset="0"/>
            </a:endParaRPr>
          </a:p>
        </p:txBody>
      </p:sp>
      <p:sp>
        <p:nvSpPr>
          <p:cNvPr id="5" name="Freeform: Shape 4">
            <a:extLst>
              <a:ext uri="{FF2B5EF4-FFF2-40B4-BE49-F238E27FC236}">
                <a16:creationId xmlns:a16="http://schemas.microsoft.com/office/drawing/2014/main" id="{91820A6C-7A6D-4C17-EF0A-50A56F55B76D}"/>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6" name="Rectangle 5">
            <a:extLst>
              <a:ext uri="{FF2B5EF4-FFF2-40B4-BE49-F238E27FC236}">
                <a16:creationId xmlns:a16="http://schemas.microsoft.com/office/drawing/2014/main" id="{D0A7BF17-A0AC-408D-D73B-F6DBA9C5DA29}"/>
              </a:ext>
            </a:extLst>
          </p:cNvPr>
          <p:cNvSpPr/>
          <p:nvPr/>
        </p:nvSpPr>
        <p:spPr>
          <a:xfrm>
            <a:off x="4785360" y="2061678"/>
            <a:ext cx="1734516" cy="1874233"/>
          </a:xfrm>
          <a:custGeom>
            <a:avLst/>
            <a:gdLst>
              <a:gd name="connsiteX0" fmla="*/ 0 w 1734516"/>
              <a:gd name="connsiteY0" fmla="*/ 0 h 1874233"/>
              <a:gd name="connsiteX1" fmla="*/ 560827 w 1734516"/>
              <a:gd name="connsiteY1" fmla="*/ 0 h 1874233"/>
              <a:gd name="connsiteX2" fmla="*/ 1086963 w 1734516"/>
              <a:gd name="connsiteY2" fmla="*/ 0 h 1874233"/>
              <a:gd name="connsiteX3" fmla="*/ 1734516 w 1734516"/>
              <a:gd name="connsiteY3" fmla="*/ 0 h 1874233"/>
              <a:gd name="connsiteX4" fmla="*/ 1734516 w 1734516"/>
              <a:gd name="connsiteY4" fmla="*/ 487301 h 1874233"/>
              <a:gd name="connsiteX5" fmla="*/ 1734516 w 1734516"/>
              <a:gd name="connsiteY5" fmla="*/ 974601 h 1874233"/>
              <a:gd name="connsiteX6" fmla="*/ 1734516 w 1734516"/>
              <a:gd name="connsiteY6" fmla="*/ 1424417 h 1874233"/>
              <a:gd name="connsiteX7" fmla="*/ 1734516 w 1734516"/>
              <a:gd name="connsiteY7" fmla="*/ 1874233 h 1874233"/>
              <a:gd name="connsiteX8" fmla="*/ 1156344 w 1734516"/>
              <a:gd name="connsiteY8" fmla="*/ 1874233 h 1874233"/>
              <a:gd name="connsiteX9" fmla="*/ 630207 w 1734516"/>
              <a:gd name="connsiteY9" fmla="*/ 1874233 h 1874233"/>
              <a:gd name="connsiteX10" fmla="*/ 0 w 1734516"/>
              <a:gd name="connsiteY10" fmla="*/ 1874233 h 1874233"/>
              <a:gd name="connsiteX11" fmla="*/ 0 w 1734516"/>
              <a:gd name="connsiteY11" fmla="*/ 1386932 h 1874233"/>
              <a:gd name="connsiteX12" fmla="*/ 0 w 1734516"/>
              <a:gd name="connsiteY12" fmla="*/ 955859 h 1874233"/>
              <a:gd name="connsiteX13" fmla="*/ 0 w 1734516"/>
              <a:gd name="connsiteY13" fmla="*/ 468558 h 1874233"/>
              <a:gd name="connsiteX14" fmla="*/ 0 w 1734516"/>
              <a:gd name="connsiteY14" fmla="*/ 0 h 187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516" h="1874233" extrusionOk="0">
                <a:moveTo>
                  <a:pt x="0" y="0"/>
                </a:moveTo>
                <a:cubicBezTo>
                  <a:pt x="263767" y="-5567"/>
                  <a:pt x="353761" y="66947"/>
                  <a:pt x="560827" y="0"/>
                </a:cubicBezTo>
                <a:cubicBezTo>
                  <a:pt x="767893" y="-66947"/>
                  <a:pt x="850055" y="8602"/>
                  <a:pt x="1086963" y="0"/>
                </a:cubicBezTo>
                <a:cubicBezTo>
                  <a:pt x="1323871" y="-8602"/>
                  <a:pt x="1531551" y="76027"/>
                  <a:pt x="1734516" y="0"/>
                </a:cubicBezTo>
                <a:cubicBezTo>
                  <a:pt x="1738133" y="105726"/>
                  <a:pt x="1724866" y="247053"/>
                  <a:pt x="1734516" y="487301"/>
                </a:cubicBezTo>
                <a:cubicBezTo>
                  <a:pt x="1744166" y="727549"/>
                  <a:pt x="1679805" y="799427"/>
                  <a:pt x="1734516" y="974601"/>
                </a:cubicBezTo>
                <a:cubicBezTo>
                  <a:pt x="1789227" y="1149775"/>
                  <a:pt x="1726516" y="1310681"/>
                  <a:pt x="1734516" y="1424417"/>
                </a:cubicBezTo>
                <a:cubicBezTo>
                  <a:pt x="1742516" y="1538153"/>
                  <a:pt x="1704450" y="1695258"/>
                  <a:pt x="1734516" y="1874233"/>
                </a:cubicBezTo>
                <a:cubicBezTo>
                  <a:pt x="1616671" y="1922574"/>
                  <a:pt x="1345473" y="1838585"/>
                  <a:pt x="1156344" y="1874233"/>
                </a:cubicBezTo>
                <a:cubicBezTo>
                  <a:pt x="967215" y="1909881"/>
                  <a:pt x="828330" y="1863625"/>
                  <a:pt x="630207" y="1874233"/>
                </a:cubicBezTo>
                <a:cubicBezTo>
                  <a:pt x="432084" y="1884841"/>
                  <a:pt x="301976" y="1829380"/>
                  <a:pt x="0" y="1874233"/>
                </a:cubicBezTo>
                <a:cubicBezTo>
                  <a:pt x="-52095" y="1711756"/>
                  <a:pt x="23701" y="1629542"/>
                  <a:pt x="0" y="1386932"/>
                </a:cubicBezTo>
                <a:cubicBezTo>
                  <a:pt x="-23701" y="1144322"/>
                  <a:pt x="33555" y="1155671"/>
                  <a:pt x="0" y="955859"/>
                </a:cubicBezTo>
                <a:cubicBezTo>
                  <a:pt x="-33555" y="756047"/>
                  <a:pt x="3395" y="674863"/>
                  <a:pt x="0" y="468558"/>
                </a:cubicBezTo>
                <a:cubicBezTo>
                  <a:pt x="-3395" y="262253"/>
                  <a:pt x="15912" y="99985"/>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3705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0B908-CB00-C710-0443-4BE7C237348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F592D0-7208-7902-CDD9-3E95A07A0D4C}"/>
              </a:ext>
            </a:extLst>
          </p:cNvPr>
          <p:cNvSpPr>
            <a:spLocks noGrp="1"/>
          </p:cNvSpPr>
          <p:nvPr>
            <p:ph type="title"/>
          </p:nvPr>
        </p:nvSpPr>
        <p:spPr>
          <a:xfrm>
            <a:off x="379089" y="514873"/>
            <a:ext cx="11040535" cy="852448"/>
          </a:xfrm>
        </p:spPr>
        <p:txBody>
          <a:bodyPr/>
          <a:lstStyle/>
          <a:p>
            <a:r>
              <a:rPr lang="en-GB" dirty="0"/>
              <a:t>Methodology</a:t>
            </a:r>
            <a:endParaRPr lang="en-US" dirty="0"/>
          </a:p>
        </p:txBody>
      </p:sp>
      <p:sp>
        <p:nvSpPr>
          <p:cNvPr id="4" name="TextBox 3">
            <a:extLst>
              <a:ext uri="{FF2B5EF4-FFF2-40B4-BE49-F238E27FC236}">
                <a16:creationId xmlns:a16="http://schemas.microsoft.com/office/drawing/2014/main" id="{DB68D2C5-6131-6C57-9183-0BA5282C8359}"/>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D3BE3AD0-1B65-19D4-9359-5AF78B756559}"/>
              </a:ext>
            </a:extLst>
          </p:cNvPr>
          <p:cNvSpPr txBox="1"/>
          <p:nvPr/>
        </p:nvSpPr>
        <p:spPr>
          <a:xfrm>
            <a:off x="379089" y="1257300"/>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pic>
        <p:nvPicPr>
          <p:cNvPr id="23" name="Graphic 22">
            <a:extLst>
              <a:ext uri="{FF2B5EF4-FFF2-40B4-BE49-F238E27FC236}">
                <a16:creationId xmlns:a16="http://schemas.microsoft.com/office/drawing/2014/main" id="{9F0B1598-877F-2F0B-6911-E28778BB9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714" y="2109748"/>
            <a:ext cx="6860347" cy="3858944"/>
          </a:xfrm>
          <a:prstGeom prst="rect">
            <a:avLst/>
          </a:prstGeom>
        </p:spPr>
      </p:pic>
      <p:sp>
        <p:nvSpPr>
          <p:cNvPr id="2" name="TextBox 1">
            <a:extLst>
              <a:ext uri="{FF2B5EF4-FFF2-40B4-BE49-F238E27FC236}">
                <a16:creationId xmlns:a16="http://schemas.microsoft.com/office/drawing/2014/main" id="{19E93CEE-4911-2ADD-5B53-15CFF2B87514}"/>
              </a:ext>
            </a:extLst>
          </p:cNvPr>
          <p:cNvSpPr txBox="1"/>
          <p:nvPr/>
        </p:nvSpPr>
        <p:spPr>
          <a:xfrm>
            <a:off x="4138289" y="1312242"/>
            <a:ext cx="7863591" cy="584775"/>
          </a:xfrm>
          <a:prstGeom prst="rect">
            <a:avLst/>
          </a:prstGeom>
          <a:noFill/>
        </p:spPr>
        <p:txBody>
          <a:bodyPr wrap="square">
            <a:spAutoFit/>
          </a:bodyPr>
          <a:lstStyle/>
          <a:p>
            <a:pPr lvl="0" eaLnBrk="0" fontAlgn="base" hangingPunct="0">
              <a:spcBef>
                <a:spcPct val="0"/>
              </a:spcBef>
              <a:spcAft>
                <a:spcPct val="0"/>
              </a:spcAft>
            </a:pPr>
            <a:r>
              <a:rPr lang="en-GB" altLang="en-US" sz="1600" dirty="0">
                <a:latin typeface="Aptos Light" panose="020B0004020202020204" pitchFamily="34" charset="0"/>
              </a:rPr>
              <a:t>(E) We then compute the optimal transport plan between each temporal feature and prompt, across all pyramid levels.</a:t>
            </a:r>
            <a:endParaRPr kumimoji="0" lang="en-US" altLang="en-US" sz="1600" i="0" u="none" strike="noStrike" cap="none" normalizeH="0" baseline="0" dirty="0">
              <a:ln>
                <a:noFill/>
              </a:ln>
              <a:solidFill>
                <a:schemeClr val="tx1"/>
              </a:solidFill>
              <a:effectLst/>
              <a:latin typeface="Aptos Light" panose="020B0004020202020204" pitchFamily="34" charset="0"/>
            </a:endParaRPr>
          </a:p>
        </p:txBody>
      </p:sp>
      <p:sp>
        <p:nvSpPr>
          <p:cNvPr id="5" name="Freeform: Shape 4">
            <a:extLst>
              <a:ext uri="{FF2B5EF4-FFF2-40B4-BE49-F238E27FC236}">
                <a16:creationId xmlns:a16="http://schemas.microsoft.com/office/drawing/2014/main" id="{0D757F32-38C5-9A85-17F8-7D9EED9DED0E}"/>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6" name="Rectangle 5">
            <a:extLst>
              <a:ext uri="{FF2B5EF4-FFF2-40B4-BE49-F238E27FC236}">
                <a16:creationId xmlns:a16="http://schemas.microsoft.com/office/drawing/2014/main" id="{A187726E-14D6-FA3D-9F10-2FC5B79C8FA9}"/>
              </a:ext>
            </a:extLst>
          </p:cNvPr>
          <p:cNvSpPr/>
          <p:nvPr/>
        </p:nvSpPr>
        <p:spPr>
          <a:xfrm>
            <a:off x="6217920" y="2164987"/>
            <a:ext cx="2082800" cy="3262057"/>
          </a:xfrm>
          <a:custGeom>
            <a:avLst/>
            <a:gdLst>
              <a:gd name="connsiteX0" fmla="*/ 0 w 2082800"/>
              <a:gd name="connsiteY0" fmla="*/ 0 h 3262057"/>
              <a:gd name="connsiteX1" fmla="*/ 499872 w 2082800"/>
              <a:gd name="connsiteY1" fmla="*/ 0 h 3262057"/>
              <a:gd name="connsiteX2" fmla="*/ 958088 w 2082800"/>
              <a:gd name="connsiteY2" fmla="*/ 0 h 3262057"/>
              <a:gd name="connsiteX3" fmla="*/ 1520444 w 2082800"/>
              <a:gd name="connsiteY3" fmla="*/ 0 h 3262057"/>
              <a:gd name="connsiteX4" fmla="*/ 2082800 w 2082800"/>
              <a:gd name="connsiteY4" fmla="*/ 0 h 3262057"/>
              <a:gd name="connsiteX5" fmla="*/ 2082800 w 2082800"/>
              <a:gd name="connsiteY5" fmla="*/ 608917 h 3262057"/>
              <a:gd name="connsiteX6" fmla="*/ 2082800 w 2082800"/>
              <a:gd name="connsiteY6" fmla="*/ 1119973 h 3262057"/>
              <a:gd name="connsiteX7" fmla="*/ 2082800 w 2082800"/>
              <a:gd name="connsiteY7" fmla="*/ 1565787 h 3262057"/>
              <a:gd name="connsiteX8" fmla="*/ 2082800 w 2082800"/>
              <a:gd name="connsiteY8" fmla="*/ 2109464 h 3262057"/>
              <a:gd name="connsiteX9" fmla="*/ 2082800 w 2082800"/>
              <a:gd name="connsiteY9" fmla="*/ 2620519 h 3262057"/>
              <a:gd name="connsiteX10" fmla="*/ 2082800 w 2082800"/>
              <a:gd name="connsiteY10" fmla="*/ 3262057 h 3262057"/>
              <a:gd name="connsiteX11" fmla="*/ 1562100 w 2082800"/>
              <a:gd name="connsiteY11" fmla="*/ 3262057 h 3262057"/>
              <a:gd name="connsiteX12" fmla="*/ 1020572 w 2082800"/>
              <a:gd name="connsiteY12" fmla="*/ 3262057 h 3262057"/>
              <a:gd name="connsiteX13" fmla="*/ 458216 w 2082800"/>
              <a:gd name="connsiteY13" fmla="*/ 3262057 h 3262057"/>
              <a:gd name="connsiteX14" fmla="*/ 0 w 2082800"/>
              <a:gd name="connsiteY14" fmla="*/ 3262057 h 3262057"/>
              <a:gd name="connsiteX15" fmla="*/ 0 w 2082800"/>
              <a:gd name="connsiteY15" fmla="*/ 2816243 h 3262057"/>
              <a:gd name="connsiteX16" fmla="*/ 0 w 2082800"/>
              <a:gd name="connsiteY16" fmla="*/ 2239946 h 3262057"/>
              <a:gd name="connsiteX17" fmla="*/ 0 w 2082800"/>
              <a:gd name="connsiteY17" fmla="*/ 1761511 h 3262057"/>
              <a:gd name="connsiteX18" fmla="*/ 0 w 2082800"/>
              <a:gd name="connsiteY18" fmla="*/ 1185214 h 3262057"/>
              <a:gd name="connsiteX19" fmla="*/ 0 w 2082800"/>
              <a:gd name="connsiteY19" fmla="*/ 706779 h 3262057"/>
              <a:gd name="connsiteX20" fmla="*/ 0 w 2082800"/>
              <a:gd name="connsiteY20" fmla="*/ 0 h 326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82800" h="3262057" extrusionOk="0">
                <a:moveTo>
                  <a:pt x="0" y="0"/>
                </a:moveTo>
                <a:cubicBezTo>
                  <a:pt x="103462" y="-20261"/>
                  <a:pt x="258289" y="38378"/>
                  <a:pt x="499872" y="0"/>
                </a:cubicBezTo>
                <a:cubicBezTo>
                  <a:pt x="741455" y="-38378"/>
                  <a:pt x="791594" y="7693"/>
                  <a:pt x="958088" y="0"/>
                </a:cubicBezTo>
                <a:cubicBezTo>
                  <a:pt x="1124582" y="-7693"/>
                  <a:pt x="1394786" y="35870"/>
                  <a:pt x="1520444" y="0"/>
                </a:cubicBezTo>
                <a:cubicBezTo>
                  <a:pt x="1646102" y="-35870"/>
                  <a:pt x="1862638" y="29286"/>
                  <a:pt x="2082800" y="0"/>
                </a:cubicBezTo>
                <a:cubicBezTo>
                  <a:pt x="2139588" y="169567"/>
                  <a:pt x="2063370" y="339091"/>
                  <a:pt x="2082800" y="608917"/>
                </a:cubicBezTo>
                <a:cubicBezTo>
                  <a:pt x="2102230" y="878743"/>
                  <a:pt x="2022913" y="970082"/>
                  <a:pt x="2082800" y="1119973"/>
                </a:cubicBezTo>
                <a:cubicBezTo>
                  <a:pt x="2142687" y="1269864"/>
                  <a:pt x="2045889" y="1438114"/>
                  <a:pt x="2082800" y="1565787"/>
                </a:cubicBezTo>
                <a:cubicBezTo>
                  <a:pt x="2119711" y="1693460"/>
                  <a:pt x="2079908" y="1964181"/>
                  <a:pt x="2082800" y="2109464"/>
                </a:cubicBezTo>
                <a:cubicBezTo>
                  <a:pt x="2085692" y="2254747"/>
                  <a:pt x="2058396" y="2409525"/>
                  <a:pt x="2082800" y="2620519"/>
                </a:cubicBezTo>
                <a:cubicBezTo>
                  <a:pt x="2107204" y="2831513"/>
                  <a:pt x="2034628" y="2968114"/>
                  <a:pt x="2082800" y="3262057"/>
                </a:cubicBezTo>
                <a:cubicBezTo>
                  <a:pt x="1925598" y="3289989"/>
                  <a:pt x="1727268" y="3206353"/>
                  <a:pt x="1562100" y="3262057"/>
                </a:cubicBezTo>
                <a:cubicBezTo>
                  <a:pt x="1396932" y="3317761"/>
                  <a:pt x="1228043" y="3227150"/>
                  <a:pt x="1020572" y="3262057"/>
                </a:cubicBezTo>
                <a:cubicBezTo>
                  <a:pt x="813101" y="3296964"/>
                  <a:pt x="642363" y="3261443"/>
                  <a:pt x="458216" y="3262057"/>
                </a:cubicBezTo>
                <a:cubicBezTo>
                  <a:pt x="274069" y="3262671"/>
                  <a:pt x="148739" y="3228239"/>
                  <a:pt x="0" y="3262057"/>
                </a:cubicBezTo>
                <a:cubicBezTo>
                  <a:pt x="-27011" y="3131799"/>
                  <a:pt x="28184" y="2981281"/>
                  <a:pt x="0" y="2816243"/>
                </a:cubicBezTo>
                <a:cubicBezTo>
                  <a:pt x="-28184" y="2651205"/>
                  <a:pt x="47674" y="2471629"/>
                  <a:pt x="0" y="2239946"/>
                </a:cubicBezTo>
                <a:cubicBezTo>
                  <a:pt x="-47674" y="2008263"/>
                  <a:pt x="20379" y="1890695"/>
                  <a:pt x="0" y="1761511"/>
                </a:cubicBezTo>
                <a:cubicBezTo>
                  <a:pt x="-20379" y="1632327"/>
                  <a:pt x="62737" y="1323170"/>
                  <a:pt x="0" y="1185214"/>
                </a:cubicBezTo>
                <a:cubicBezTo>
                  <a:pt x="-62737" y="1047258"/>
                  <a:pt x="11820" y="885827"/>
                  <a:pt x="0" y="706779"/>
                </a:cubicBezTo>
                <a:cubicBezTo>
                  <a:pt x="-11820" y="527731"/>
                  <a:pt x="9972" y="284516"/>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1564400-33BB-9D7E-9A00-030260C89DB7}"/>
              </a:ext>
            </a:extLst>
          </p:cNvPr>
          <p:cNvSpPr txBox="1"/>
          <p:nvPr/>
        </p:nvSpPr>
        <p:spPr>
          <a:xfrm>
            <a:off x="491022" y="1974436"/>
            <a:ext cx="2270759" cy="3539430"/>
          </a:xfrm>
          <a:prstGeom prst="rect">
            <a:avLst/>
          </a:prstGeom>
          <a:noFill/>
        </p:spPr>
        <p:txBody>
          <a:bodyPr wrap="square">
            <a:spAutoFit/>
          </a:bodyPr>
          <a:lstStyle/>
          <a:p>
            <a:pPr lvl="0"/>
            <a:r>
              <a:rPr lang="en-GB" sz="1600" dirty="0">
                <a:latin typeface="Aptos Light" panose="020B0004020202020204" pitchFamily="34" charset="0"/>
              </a:rPr>
              <a:t>The key here is that Optimal Transport algorithm includes entropic regularisation (Sinkhorn-Knopp algorithm)  which ensures that the assignments between prompts and visual features are well distributed preventing collapse of prompts to one single visual feature.</a:t>
            </a:r>
            <a:endParaRPr kumimoji="0" lang="en-US" altLang="en-US" sz="16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323857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5BE6-E95C-B6F2-B036-6F2CFB05B9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6F53DB-F4B1-7ED6-A53B-BFFC7CEA8BDE}"/>
              </a:ext>
            </a:extLst>
          </p:cNvPr>
          <p:cNvSpPr>
            <a:spLocks noGrp="1"/>
          </p:cNvSpPr>
          <p:nvPr>
            <p:ph type="title"/>
          </p:nvPr>
        </p:nvSpPr>
        <p:spPr>
          <a:xfrm>
            <a:off x="379089" y="514873"/>
            <a:ext cx="11040535" cy="852448"/>
          </a:xfrm>
        </p:spPr>
        <p:txBody>
          <a:bodyPr/>
          <a:lstStyle/>
          <a:p>
            <a:r>
              <a:rPr lang="en-GB" dirty="0">
                <a:latin typeface="Aptos Narrow" panose="020B0004020202020204" pitchFamily="34" charset="0"/>
              </a:rPr>
              <a:t>Methodology</a:t>
            </a:r>
            <a:endParaRPr lang="en-US" dirty="0">
              <a:latin typeface="Aptos Narrow" panose="020B0004020202020204" pitchFamily="34" charset="0"/>
            </a:endParaRPr>
          </a:p>
        </p:txBody>
      </p:sp>
      <p:sp>
        <p:nvSpPr>
          <p:cNvPr id="4" name="TextBox 3">
            <a:extLst>
              <a:ext uri="{FF2B5EF4-FFF2-40B4-BE49-F238E27FC236}">
                <a16:creationId xmlns:a16="http://schemas.microsoft.com/office/drawing/2014/main" id="{BD11E771-5231-B23D-2755-D72A8257ED61}"/>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23" name="Graphic 22">
            <a:extLst>
              <a:ext uri="{FF2B5EF4-FFF2-40B4-BE49-F238E27FC236}">
                <a16:creationId xmlns:a16="http://schemas.microsoft.com/office/drawing/2014/main" id="{17042B21-A5E3-AD32-4557-4AE5B74AEE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714" y="2109748"/>
            <a:ext cx="6860347" cy="3858944"/>
          </a:xfrm>
          <a:prstGeom prst="rect">
            <a:avLst/>
          </a:prstGeom>
        </p:spPr>
      </p:pic>
      <p:sp>
        <p:nvSpPr>
          <p:cNvPr id="2" name="TextBox 1">
            <a:extLst>
              <a:ext uri="{FF2B5EF4-FFF2-40B4-BE49-F238E27FC236}">
                <a16:creationId xmlns:a16="http://schemas.microsoft.com/office/drawing/2014/main" id="{5F43E732-8B55-50F0-F325-BA90961B5C0F}"/>
              </a:ext>
            </a:extLst>
          </p:cNvPr>
          <p:cNvSpPr txBox="1"/>
          <p:nvPr/>
        </p:nvSpPr>
        <p:spPr>
          <a:xfrm>
            <a:off x="3681089" y="1018917"/>
            <a:ext cx="7863591" cy="830997"/>
          </a:xfrm>
          <a:prstGeom prst="rect">
            <a:avLst/>
          </a:prstGeom>
          <a:noFill/>
        </p:spPr>
        <p:txBody>
          <a:bodyPr wrap="square">
            <a:spAutoFit/>
          </a:bodyPr>
          <a:lstStyle/>
          <a:p>
            <a:pPr lvl="0" eaLnBrk="0" fontAlgn="base" hangingPunct="0">
              <a:spcBef>
                <a:spcPct val="0"/>
              </a:spcBef>
              <a:spcAft>
                <a:spcPct val="0"/>
              </a:spcAft>
            </a:pPr>
            <a:r>
              <a:rPr kumimoji="0" lang="en-GB" altLang="en-US" sz="1600" i="0" u="none" strike="noStrike" cap="none" normalizeH="0" baseline="0" dirty="0">
                <a:ln>
                  <a:noFill/>
                </a:ln>
                <a:solidFill>
                  <a:schemeClr val="tx1"/>
                </a:solidFill>
                <a:effectLst/>
                <a:latin typeface="Aptos Light" panose="020B0004020202020204" pitchFamily="34" charset="0"/>
              </a:rPr>
              <a:t>Finally,</a:t>
            </a:r>
            <a:r>
              <a:rPr lang="en-GB" altLang="en-US" sz="1600" dirty="0">
                <a:latin typeface="Aptos Light" panose="020B0004020202020204" pitchFamily="34" charset="0"/>
              </a:rPr>
              <a:t> a regression and classification head are used to predict start and end times and class labels. The transport plan is fixed, and gradients back-propagate to the visual encoder and learnable prompts.</a:t>
            </a:r>
            <a:endParaRPr kumimoji="0" lang="en-US" altLang="en-US" sz="1600" i="0" u="none" strike="noStrike" cap="none" normalizeH="0" baseline="0" dirty="0">
              <a:ln>
                <a:noFill/>
              </a:ln>
              <a:solidFill>
                <a:schemeClr val="tx1"/>
              </a:solidFill>
              <a:effectLst/>
              <a:latin typeface="Aptos Light" panose="020B0004020202020204" pitchFamily="34" charset="0"/>
            </a:endParaRPr>
          </a:p>
        </p:txBody>
      </p:sp>
      <p:sp>
        <p:nvSpPr>
          <p:cNvPr id="5" name="Freeform: Shape 4">
            <a:extLst>
              <a:ext uri="{FF2B5EF4-FFF2-40B4-BE49-F238E27FC236}">
                <a16:creationId xmlns:a16="http://schemas.microsoft.com/office/drawing/2014/main" id="{622004F0-9B44-382B-D6F6-604C29BB2532}"/>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6" name="Rectangle 5">
            <a:extLst>
              <a:ext uri="{FF2B5EF4-FFF2-40B4-BE49-F238E27FC236}">
                <a16:creationId xmlns:a16="http://schemas.microsoft.com/office/drawing/2014/main" id="{F3075972-92E9-55C3-E5A5-CA6722E01DA3}"/>
              </a:ext>
            </a:extLst>
          </p:cNvPr>
          <p:cNvSpPr/>
          <p:nvPr/>
        </p:nvSpPr>
        <p:spPr>
          <a:xfrm>
            <a:off x="8226086" y="4294240"/>
            <a:ext cx="1364954" cy="999120"/>
          </a:xfrm>
          <a:custGeom>
            <a:avLst/>
            <a:gdLst>
              <a:gd name="connsiteX0" fmla="*/ 0 w 1364954"/>
              <a:gd name="connsiteY0" fmla="*/ 0 h 999120"/>
              <a:gd name="connsiteX1" fmla="*/ 441335 w 1364954"/>
              <a:gd name="connsiteY1" fmla="*/ 0 h 999120"/>
              <a:gd name="connsiteX2" fmla="*/ 855371 w 1364954"/>
              <a:gd name="connsiteY2" fmla="*/ 0 h 999120"/>
              <a:gd name="connsiteX3" fmla="*/ 1364954 w 1364954"/>
              <a:gd name="connsiteY3" fmla="*/ 0 h 999120"/>
              <a:gd name="connsiteX4" fmla="*/ 1364954 w 1364954"/>
              <a:gd name="connsiteY4" fmla="*/ 509551 h 999120"/>
              <a:gd name="connsiteX5" fmla="*/ 1364954 w 1364954"/>
              <a:gd name="connsiteY5" fmla="*/ 999120 h 999120"/>
              <a:gd name="connsiteX6" fmla="*/ 923619 w 1364954"/>
              <a:gd name="connsiteY6" fmla="*/ 999120 h 999120"/>
              <a:gd name="connsiteX7" fmla="*/ 468634 w 1364954"/>
              <a:gd name="connsiteY7" fmla="*/ 999120 h 999120"/>
              <a:gd name="connsiteX8" fmla="*/ 0 w 1364954"/>
              <a:gd name="connsiteY8" fmla="*/ 999120 h 999120"/>
              <a:gd name="connsiteX9" fmla="*/ 0 w 1364954"/>
              <a:gd name="connsiteY9" fmla="*/ 529534 h 999120"/>
              <a:gd name="connsiteX10" fmla="*/ 0 w 1364954"/>
              <a:gd name="connsiteY10" fmla="*/ 0 h 99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4954" h="999120" extrusionOk="0">
                <a:moveTo>
                  <a:pt x="0" y="0"/>
                </a:moveTo>
                <a:cubicBezTo>
                  <a:pt x="210004" y="-7180"/>
                  <a:pt x="256655" y="38207"/>
                  <a:pt x="441335" y="0"/>
                </a:cubicBezTo>
                <a:cubicBezTo>
                  <a:pt x="626016" y="-38207"/>
                  <a:pt x="716621" y="36244"/>
                  <a:pt x="855371" y="0"/>
                </a:cubicBezTo>
                <a:cubicBezTo>
                  <a:pt x="994121" y="-36244"/>
                  <a:pt x="1149073" y="36708"/>
                  <a:pt x="1364954" y="0"/>
                </a:cubicBezTo>
                <a:cubicBezTo>
                  <a:pt x="1409160" y="112336"/>
                  <a:pt x="1340394" y="271415"/>
                  <a:pt x="1364954" y="509551"/>
                </a:cubicBezTo>
                <a:cubicBezTo>
                  <a:pt x="1389514" y="747687"/>
                  <a:pt x="1348009" y="877113"/>
                  <a:pt x="1364954" y="999120"/>
                </a:cubicBezTo>
                <a:cubicBezTo>
                  <a:pt x="1160233" y="1014245"/>
                  <a:pt x="1109751" y="965167"/>
                  <a:pt x="923619" y="999120"/>
                </a:cubicBezTo>
                <a:cubicBezTo>
                  <a:pt x="737488" y="1033073"/>
                  <a:pt x="677235" y="944641"/>
                  <a:pt x="468634" y="999120"/>
                </a:cubicBezTo>
                <a:cubicBezTo>
                  <a:pt x="260033" y="1053599"/>
                  <a:pt x="184341" y="967788"/>
                  <a:pt x="0" y="999120"/>
                </a:cubicBezTo>
                <a:cubicBezTo>
                  <a:pt x="-36092" y="897786"/>
                  <a:pt x="2627" y="693173"/>
                  <a:pt x="0" y="529534"/>
                </a:cubicBezTo>
                <a:cubicBezTo>
                  <a:pt x="-2627" y="365895"/>
                  <a:pt x="11788" y="149347"/>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050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2AAF8-030E-441F-7389-40893CCFB11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F5A1995-52B0-502C-739C-8E49F9616AB8}"/>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382E9330-553E-DA95-320C-3BEF299E0E10}"/>
              </a:ext>
            </a:extLst>
          </p:cNvPr>
          <p:cNvSpPr txBox="1"/>
          <p:nvPr/>
        </p:nvSpPr>
        <p:spPr>
          <a:xfrm>
            <a:off x="0" y="910121"/>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3DABA617-95D9-7BC2-EEEB-127EDC5AACE3}"/>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7" name="Picture 6">
            <a:extLst>
              <a:ext uri="{FF2B5EF4-FFF2-40B4-BE49-F238E27FC236}">
                <a16:creationId xmlns:a16="http://schemas.microsoft.com/office/drawing/2014/main" id="{E5A53F29-A884-6F81-D1F6-DB841FC5C7E5}"/>
              </a:ext>
            </a:extLst>
          </p:cNvPr>
          <p:cNvPicPr>
            <a:picLocks noChangeAspect="1"/>
          </p:cNvPicPr>
          <p:nvPr/>
        </p:nvPicPr>
        <p:blipFill>
          <a:blip r:embed="rId3"/>
          <a:stretch>
            <a:fillRect/>
          </a:stretch>
        </p:blipFill>
        <p:spPr>
          <a:xfrm>
            <a:off x="1458574" y="233680"/>
            <a:ext cx="8637546" cy="4981032"/>
          </a:xfrm>
          <a:prstGeom prst="rect">
            <a:avLst/>
          </a:prstGeom>
        </p:spPr>
      </p:pic>
      <p:sp>
        <p:nvSpPr>
          <p:cNvPr id="9" name="Rectangle 8">
            <a:extLst>
              <a:ext uri="{FF2B5EF4-FFF2-40B4-BE49-F238E27FC236}">
                <a16:creationId xmlns:a16="http://schemas.microsoft.com/office/drawing/2014/main" id="{EDF9E042-8024-A198-CA4F-B581D4003DAD}"/>
              </a:ext>
            </a:extLst>
          </p:cNvPr>
          <p:cNvSpPr/>
          <p:nvPr/>
        </p:nvSpPr>
        <p:spPr>
          <a:xfrm>
            <a:off x="6400800" y="910121"/>
            <a:ext cx="2702560" cy="4034359"/>
          </a:xfrm>
          <a:prstGeom prst="rect">
            <a:avLst/>
          </a:prstGeom>
          <a:solidFill>
            <a:schemeClr val="accent3">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19E5CE3-8FB3-072A-7D89-524307A1C292}"/>
              </a:ext>
            </a:extLst>
          </p:cNvPr>
          <p:cNvSpPr/>
          <p:nvPr/>
        </p:nvSpPr>
        <p:spPr>
          <a:xfrm>
            <a:off x="1933831" y="951823"/>
            <a:ext cx="303067" cy="4034359"/>
          </a:xfrm>
          <a:prstGeom prst="rect">
            <a:avLst/>
          </a:prstGeom>
          <a:solidFill>
            <a:schemeClr val="accent3">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A43A293-111F-0112-F902-7E8447FAAB5B}"/>
              </a:ext>
            </a:extLst>
          </p:cNvPr>
          <p:cNvSpPr txBox="1"/>
          <p:nvPr/>
        </p:nvSpPr>
        <p:spPr>
          <a:xfrm>
            <a:off x="1600569" y="5079010"/>
            <a:ext cx="7863591" cy="830997"/>
          </a:xfrm>
          <a:prstGeom prst="rect">
            <a:avLst/>
          </a:prstGeom>
          <a:noFill/>
        </p:spPr>
        <p:txBody>
          <a:bodyPr wrap="square">
            <a:spAutoFit/>
          </a:bodyPr>
          <a:lstStyle/>
          <a:p>
            <a:pPr lvl="0" eaLnBrk="0" fontAlgn="base" hangingPunct="0">
              <a:spcBef>
                <a:spcPct val="0"/>
              </a:spcBef>
              <a:spcAft>
                <a:spcPct val="0"/>
              </a:spcAft>
            </a:pPr>
            <a:r>
              <a:rPr kumimoji="0" lang="en-GB" altLang="en-US" sz="1600" i="0" u="none" strike="noStrike" cap="none" normalizeH="0" baseline="0" dirty="0">
                <a:ln>
                  <a:noFill/>
                </a:ln>
                <a:solidFill>
                  <a:schemeClr val="tx1"/>
                </a:solidFill>
                <a:effectLst/>
                <a:latin typeface="Aptos Light" panose="020B0004020202020204" pitchFamily="34" charset="0"/>
              </a:rPr>
              <a:t>Here we can see the alignment for each learnable prompt using the transport policy. Prompts are aligned with different features across the video including the stadium and players. Cricket shot prediction is shown in green.</a:t>
            </a:r>
            <a:endParaRPr kumimoji="0" lang="en-US" altLang="en-US" sz="16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970531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E8091-FB44-3640-981B-7773E1B675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A3FDC5-95E8-50EC-41BB-201E82F70BDF}"/>
              </a:ext>
            </a:extLst>
          </p:cNvPr>
          <p:cNvSpPr>
            <a:spLocks noGrp="1"/>
          </p:cNvSpPr>
          <p:nvPr>
            <p:ph type="title"/>
          </p:nvPr>
        </p:nvSpPr>
        <p:spPr>
          <a:xfrm>
            <a:off x="379089" y="514873"/>
            <a:ext cx="11040535" cy="852448"/>
          </a:xfrm>
        </p:spPr>
        <p:txBody>
          <a:bodyPr/>
          <a:lstStyle/>
          <a:p>
            <a:r>
              <a:rPr lang="en-GB" dirty="0">
                <a:latin typeface="Aptos Narrow" panose="020B0004020202020204" pitchFamily="34" charset="0"/>
              </a:rPr>
              <a:t>Results</a:t>
            </a:r>
            <a:endParaRPr lang="en-US" dirty="0">
              <a:latin typeface="Aptos Narrow" panose="020B0004020202020204" pitchFamily="34" charset="0"/>
            </a:endParaRPr>
          </a:p>
        </p:txBody>
      </p:sp>
      <p:sp>
        <p:nvSpPr>
          <p:cNvPr id="4" name="TextBox 3">
            <a:extLst>
              <a:ext uri="{FF2B5EF4-FFF2-40B4-BE49-F238E27FC236}">
                <a16:creationId xmlns:a16="http://schemas.microsoft.com/office/drawing/2014/main" id="{585687B3-333B-5C92-971E-934BB0FDDF97}"/>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02212CA2-F228-AFBC-9CF9-A5C9B285A4A7}"/>
              </a:ext>
            </a:extLst>
          </p:cNvPr>
          <p:cNvSpPr txBox="1"/>
          <p:nvPr/>
        </p:nvSpPr>
        <p:spPr>
          <a:xfrm>
            <a:off x="0" y="910121"/>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29955918-46A0-5626-7977-F662628F69A7}"/>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7" name="Picture 6">
            <a:extLst>
              <a:ext uri="{FF2B5EF4-FFF2-40B4-BE49-F238E27FC236}">
                <a16:creationId xmlns:a16="http://schemas.microsoft.com/office/drawing/2014/main" id="{FF97866B-2560-077B-EA75-066AAFB3BA40}"/>
              </a:ext>
            </a:extLst>
          </p:cNvPr>
          <p:cNvPicPr>
            <a:picLocks noChangeAspect="1"/>
          </p:cNvPicPr>
          <p:nvPr/>
        </p:nvPicPr>
        <p:blipFill>
          <a:blip r:embed="rId3"/>
          <a:stretch>
            <a:fillRect/>
          </a:stretch>
        </p:blipFill>
        <p:spPr>
          <a:xfrm>
            <a:off x="3055196" y="1071817"/>
            <a:ext cx="5846654" cy="3529957"/>
          </a:xfrm>
          <a:prstGeom prst="rect">
            <a:avLst/>
          </a:prstGeom>
        </p:spPr>
      </p:pic>
      <p:sp>
        <p:nvSpPr>
          <p:cNvPr id="8" name="TextBox 7">
            <a:extLst>
              <a:ext uri="{FF2B5EF4-FFF2-40B4-BE49-F238E27FC236}">
                <a16:creationId xmlns:a16="http://schemas.microsoft.com/office/drawing/2014/main" id="{DCFC15C2-8A34-D5F2-628B-835D6D7AAF13}"/>
              </a:ext>
            </a:extLst>
          </p:cNvPr>
          <p:cNvSpPr txBox="1"/>
          <p:nvPr/>
        </p:nvSpPr>
        <p:spPr>
          <a:xfrm>
            <a:off x="2394578" y="4763469"/>
            <a:ext cx="7863591" cy="1015663"/>
          </a:xfrm>
          <a:prstGeom prst="rect">
            <a:avLst/>
          </a:prstGeom>
          <a:noFill/>
        </p:spPr>
        <p:txBody>
          <a:bodyPr wrap="square">
            <a:spAutoFit/>
          </a:bodyPr>
          <a:lstStyle/>
          <a:p>
            <a:pPr lvl="0" eaLnBrk="0" fontAlgn="base" hangingPunct="0">
              <a:spcBef>
                <a:spcPct val="0"/>
              </a:spcBef>
              <a:spcAft>
                <a:spcPct val="0"/>
              </a:spcAft>
            </a:pPr>
            <a:r>
              <a:rPr kumimoji="0" lang="en-GB" altLang="en-US" sz="2000" i="0" u="none" strike="noStrike" cap="none" normalizeH="0" baseline="0" dirty="0">
                <a:ln>
                  <a:noFill/>
                </a:ln>
                <a:solidFill>
                  <a:schemeClr val="tx1"/>
                </a:solidFill>
                <a:effectLst/>
                <a:latin typeface="Aptos Light" panose="020B0004020202020204" pitchFamily="34" charset="0"/>
              </a:rPr>
              <a:t>Performance on THUMOS dataset. Note that we can train our model end to end (E2E) with Prompt Learning (PL) over all classes and perform better than Meta Learning Approaches.</a:t>
            </a:r>
            <a:endParaRPr kumimoji="0" lang="en-US" altLang="en-US" sz="20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85509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3D13F-FA85-7AF6-5E83-EF709ED8A93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DCDC62-6575-6AED-D793-665E85E7FE5D}"/>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863B28D9-C0F7-C1AB-8E5B-343A69DD1332}"/>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2" name="Picture 1">
            <a:extLst>
              <a:ext uri="{FF2B5EF4-FFF2-40B4-BE49-F238E27FC236}">
                <a16:creationId xmlns:a16="http://schemas.microsoft.com/office/drawing/2014/main" id="{64057405-1721-0ACA-513E-C5E459617B4C}"/>
              </a:ext>
            </a:extLst>
          </p:cNvPr>
          <p:cNvPicPr>
            <a:picLocks noChangeAspect="1"/>
          </p:cNvPicPr>
          <p:nvPr/>
        </p:nvPicPr>
        <p:blipFill>
          <a:blip r:embed="rId3"/>
          <a:stretch>
            <a:fillRect/>
          </a:stretch>
        </p:blipFill>
        <p:spPr>
          <a:xfrm>
            <a:off x="873599" y="10510"/>
            <a:ext cx="10220867" cy="5312982"/>
          </a:xfrm>
          <a:prstGeom prst="rect">
            <a:avLst/>
          </a:prstGeom>
        </p:spPr>
      </p:pic>
      <p:sp>
        <p:nvSpPr>
          <p:cNvPr id="9" name="TextBox 8">
            <a:extLst>
              <a:ext uri="{FF2B5EF4-FFF2-40B4-BE49-F238E27FC236}">
                <a16:creationId xmlns:a16="http://schemas.microsoft.com/office/drawing/2014/main" id="{2C323CE4-85E2-285A-C69B-B4FA22B68B54}"/>
              </a:ext>
            </a:extLst>
          </p:cNvPr>
          <p:cNvSpPr txBox="1"/>
          <p:nvPr/>
        </p:nvSpPr>
        <p:spPr>
          <a:xfrm>
            <a:off x="1179872" y="5440915"/>
            <a:ext cx="9773264" cy="707886"/>
          </a:xfrm>
          <a:prstGeom prst="rect">
            <a:avLst/>
          </a:prstGeom>
          <a:noFill/>
        </p:spPr>
        <p:txBody>
          <a:bodyPr wrap="square">
            <a:spAutoFit/>
          </a:bodyPr>
          <a:lstStyle/>
          <a:p>
            <a:pPr lvl="0" eaLnBrk="0" fontAlgn="base" hangingPunct="0">
              <a:spcBef>
                <a:spcPct val="0"/>
              </a:spcBef>
              <a:spcAft>
                <a:spcPct val="0"/>
              </a:spcAft>
            </a:pPr>
            <a:r>
              <a:rPr lang="en-GB" altLang="en-US" sz="2000" dirty="0">
                <a:latin typeface="Aptos Light" panose="020B0004020202020204" pitchFamily="34" charset="0"/>
              </a:rPr>
              <a:t>PLOT-TAL is particularly effective at high </a:t>
            </a:r>
            <a:r>
              <a:rPr lang="en-GB" altLang="en-US" sz="2000" dirty="0" err="1">
                <a:latin typeface="Aptos Light" panose="020B0004020202020204" pitchFamily="34" charset="0"/>
              </a:rPr>
              <a:t>IoU</a:t>
            </a:r>
            <a:r>
              <a:rPr lang="en-GB" altLang="en-US" sz="2000" dirty="0">
                <a:latin typeface="Aptos Light" panose="020B0004020202020204" pitchFamily="34" charset="0"/>
              </a:rPr>
              <a:t> with very few samples and scales well with more examples.</a:t>
            </a:r>
            <a:endParaRPr kumimoji="0" lang="en-US" altLang="en-US" sz="2000" i="0" u="none" strike="noStrike" cap="none" normalizeH="0" baseline="0" dirty="0">
              <a:ln>
                <a:noFill/>
              </a:ln>
              <a:solidFill>
                <a:schemeClr val="tx1"/>
              </a:solidFill>
              <a:effectLst/>
              <a:latin typeface="Aptos Light" panose="020B0004020202020204" pitchFamily="34" charset="0"/>
            </a:endParaRPr>
          </a:p>
        </p:txBody>
      </p:sp>
      <p:sp>
        <p:nvSpPr>
          <p:cNvPr id="10" name="Rectangle 9">
            <a:extLst>
              <a:ext uri="{FF2B5EF4-FFF2-40B4-BE49-F238E27FC236}">
                <a16:creationId xmlns:a16="http://schemas.microsoft.com/office/drawing/2014/main" id="{FB99D84C-8704-9AD8-1EAC-F638A2FF3D1A}"/>
              </a:ext>
            </a:extLst>
          </p:cNvPr>
          <p:cNvSpPr/>
          <p:nvPr/>
        </p:nvSpPr>
        <p:spPr>
          <a:xfrm>
            <a:off x="4335221" y="2640562"/>
            <a:ext cx="3427848" cy="2672419"/>
          </a:xfrm>
          <a:custGeom>
            <a:avLst/>
            <a:gdLst>
              <a:gd name="connsiteX0" fmla="*/ 0 w 3427848"/>
              <a:gd name="connsiteY0" fmla="*/ 0 h 2672419"/>
              <a:gd name="connsiteX1" fmla="*/ 537030 w 3427848"/>
              <a:gd name="connsiteY1" fmla="*/ 0 h 2672419"/>
              <a:gd name="connsiteX2" fmla="*/ 1005502 w 3427848"/>
              <a:gd name="connsiteY2" fmla="*/ 0 h 2672419"/>
              <a:gd name="connsiteX3" fmla="*/ 1645367 w 3427848"/>
              <a:gd name="connsiteY3" fmla="*/ 0 h 2672419"/>
              <a:gd name="connsiteX4" fmla="*/ 2250954 w 3427848"/>
              <a:gd name="connsiteY4" fmla="*/ 0 h 2672419"/>
              <a:gd name="connsiteX5" fmla="*/ 2890818 w 3427848"/>
              <a:gd name="connsiteY5" fmla="*/ 0 h 2672419"/>
              <a:gd name="connsiteX6" fmla="*/ 3427848 w 3427848"/>
              <a:gd name="connsiteY6" fmla="*/ 0 h 2672419"/>
              <a:gd name="connsiteX7" fmla="*/ 3427848 w 3427848"/>
              <a:gd name="connsiteY7" fmla="*/ 587932 h 2672419"/>
              <a:gd name="connsiteX8" fmla="*/ 3427848 w 3427848"/>
              <a:gd name="connsiteY8" fmla="*/ 1122416 h 2672419"/>
              <a:gd name="connsiteX9" fmla="*/ 3427848 w 3427848"/>
              <a:gd name="connsiteY9" fmla="*/ 1630176 h 2672419"/>
              <a:gd name="connsiteX10" fmla="*/ 3427848 w 3427848"/>
              <a:gd name="connsiteY10" fmla="*/ 2191384 h 2672419"/>
              <a:gd name="connsiteX11" fmla="*/ 3427848 w 3427848"/>
              <a:gd name="connsiteY11" fmla="*/ 2672419 h 2672419"/>
              <a:gd name="connsiteX12" fmla="*/ 2890818 w 3427848"/>
              <a:gd name="connsiteY12" fmla="*/ 2672419 h 2672419"/>
              <a:gd name="connsiteX13" fmla="*/ 2250954 w 3427848"/>
              <a:gd name="connsiteY13" fmla="*/ 2672419 h 2672419"/>
              <a:gd name="connsiteX14" fmla="*/ 1713924 w 3427848"/>
              <a:gd name="connsiteY14" fmla="*/ 2672419 h 2672419"/>
              <a:gd name="connsiteX15" fmla="*/ 1245451 w 3427848"/>
              <a:gd name="connsiteY15" fmla="*/ 2672419 h 2672419"/>
              <a:gd name="connsiteX16" fmla="*/ 639865 w 3427848"/>
              <a:gd name="connsiteY16" fmla="*/ 2672419 h 2672419"/>
              <a:gd name="connsiteX17" fmla="*/ 0 w 3427848"/>
              <a:gd name="connsiteY17" fmla="*/ 2672419 h 2672419"/>
              <a:gd name="connsiteX18" fmla="*/ 0 w 3427848"/>
              <a:gd name="connsiteY18" fmla="*/ 2137935 h 2672419"/>
              <a:gd name="connsiteX19" fmla="*/ 0 w 3427848"/>
              <a:gd name="connsiteY19" fmla="*/ 1656900 h 2672419"/>
              <a:gd name="connsiteX20" fmla="*/ 0 w 3427848"/>
              <a:gd name="connsiteY20" fmla="*/ 1068968 h 2672419"/>
              <a:gd name="connsiteX21" fmla="*/ 0 w 3427848"/>
              <a:gd name="connsiteY21" fmla="*/ 534484 h 2672419"/>
              <a:gd name="connsiteX22" fmla="*/ 0 w 3427848"/>
              <a:gd name="connsiteY22" fmla="*/ 0 h 267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27848" h="2672419" extrusionOk="0">
                <a:moveTo>
                  <a:pt x="0" y="0"/>
                </a:moveTo>
                <a:cubicBezTo>
                  <a:pt x="133755" y="-5812"/>
                  <a:pt x="429333" y="9227"/>
                  <a:pt x="537030" y="0"/>
                </a:cubicBezTo>
                <a:cubicBezTo>
                  <a:pt x="644727" y="-9227"/>
                  <a:pt x="794384" y="13195"/>
                  <a:pt x="1005502" y="0"/>
                </a:cubicBezTo>
                <a:cubicBezTo>
                  <a:pt x="1216620" y="-13195"/>
                  <a:pt x="1326354" y="69282"/>
                  <a:pt x="1645367" y="0"/>
                </a:cubicBezTo>
                <a:cubicBezTo>
                  <a:pt x="1964380" y="-69282"/>
                  <a:pt x="2002984" y="33007"/>
                  <a:pt x="2250954" y="0"/>
                </a:cubicBezTo>
                <a:cubicBezTo>
                  <a:pt x="2498924" y="-33007"/>
                  <a:pt x="2726975" y="11739"/>
                  <a:pt x="2890818" y="0"/>
                </a:cubicBezTo>
                <a:cubicBezTo>
                  <a:pt x="3054661" y="-11739"/>
                  <a:pt x="3212250" y="11373"/>
                  <a:pt x="3427848" y="0"/>
                </a:cubicBezTo>
                <a:cubicBezTo>
                  <a:pt x="3495366" y="142579"/>
                  <a:pt x="3390562" y="455089"/>
                  <a:pt x="3427848" y="587932"/>
                </a:cubicBezTo>
                <a:cubicBezTo>
                  <a:pt x="3465134" y="720775"/>
                  <a:pt x="3412490" y="929433"/>
                  <a:pt x="3427848" y="1122416"/>
                </a:cubicBezTo>
                <a:cubicBezTo>
                  <a:pt x="3443206" y="1315399"/>
                  <a:pt x="3367409" y="1500891"/>
                  <a:pt x="3427848" y="1630176"/>
                </a:cubicBezTo>
                <a:cubicBezTo>
                  <a:pt x="3488287" y="1759461"/>
                  <a:pt x="3369494" y="1992822"/>
                  <a:pt x="3427848" y="2191384"/>
                </a:cubicBezTo>
                <a:cubicBezTo>
                  <a:pt x="3486202" y="2389946"/>
                  <a:pt x="3381937" y="2542591"/>
                  <a:pt x="3427848" y="2672419"/>
                </a:cubicBezTo>
                <a:cubicBezTo>
                  <a:pt x="3293778" y="2707429"/>
                  <a:pt x="3019644" y="2650488"/>
                  <a:pt x="2890818" y="2672419"/>
                </a:cubicBezTo>
                <a:cubicBezTo>
                  <a:pt x="2761992" y="2694350"/>
                  <a:pt x="2490968" y="2612125"/>
                  <a:pt x="2250954" y="2672419"/>
                </a:cubicBezTo>
                <a:cubicBezTo>
                  <a:pt x="2010940" y="2732713"/>
                  <a:pt x="1829388" y="2608578"/>
                  <a:pt x="1713924" y="2672419"/>
                </a:cubicBezTo>
                <a:cubicBezTo>
                  <a:pt x="1598460" y="2736260"/>
                  <a:pt x="1430064" y="2668716"/>
                  <a:pt x="1245451" y="2672419"/>
                </a:cubicBezTo>
                <a:cubicBezTo>
                  <a:pt x="1060838" y="2676122"/>
                  <a:pt x="929946" y="2625135"/>
                  <a:pt x="639865" y="2672419"/>
                </a:cubicBezTo>
                <a:cubicBezTo>
                  <a:pt x="349784" y="2719703"/>
                  <a:pt x="308307" y="2612759"/>
                  <a:pt x="0" y="2672419"/>
                </a:cubicBezTo>
                <a:cubicBezTo>
                  <a:pt x="-3300" y="2557813"/>
                  <a:pt x="34941" y="2279252"/>
                  <a:pt x="0" y="2137935"/>
                </a:cubicBezTo>
                <a:cubicBezTo>
                  <a:pt x="-34941" y="1996618"/>
                  <a:pt x="40497" y="1843831"/>
                  <a:pt x="0" y="1656900"/>
                </a:cubicBezTo>
                <a:cubicBezTo>
                  <a:pt x="-40497" y="1469969"/>
                  <a:pt x="53177" y="1343981"/>
                  <a:pt x="0" y="1068968"/>
                </a:cubicBezTo>
                <a:cubicBezTo>
                  <a:pt x="-53177" y="793955"/>
                  <a:pt x="47011" y="709697"/>
                  <a:pt x="0" y="534484"/>
                </a:cubicBezTo>
                <a:cubicBezTo>
                  <a:pt x="-47011" y="359271"/>
                  <a:pt x="5" y="199303"/>
                  <a:pt x="0" y="0"/>
                </a:cubicBezTo>
                <a:close/>
              </a:path>
            </a:pathLst>
          </a:custGeom>
          <a:noFill/>
          <a:ln>
            <a:solidFill>
              <a:srgbClr val="00B050"/>
            </a:solidFill>
            <a:extLst>
              <a:ext uri="{C807C97D-BFC1-408E-A445-0C87EB9F89A2}">
                <ask:lineSketchStyleProps xmlns:ask="http://schemas.microsoft.com/office/drawing/2018/sketchyshapes" sd="2744674574">
                  <a:prstGeom prst="rect">
                    <a:avLst/>
                  </a:prstGeom>
                  <ask:type>
                    <ask:lineSketchScribble/>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546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48A937-73E2-9681-3CDE-5F1535BDEDD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E79A29-D6F5-318D-B224-E540AACE50FB}"/>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A0760037-1CD7-3691-B584-82F33D63E800}"/>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3" name="Picture 2">
            <a:extLst>
              <a:ext uri="{FF2B5EF4-FFF2-40B4-BE49-F238E27FC236}">
                <a16:creationId xmlns:a16="http://schemas.microsoft.com/office/drawing/2014/main" id="{8558A451-40B2-0B61-6993-D5DA03A98537}"/>
              </a:ext>
            </a:extLst>
          </p:cNvPr>
          <p:cNvPicPr>
            <a:picLocks noChangeAspect="1"/>
          </p:cNvPicPr>
          <p:nvPr/>
        </p:nvPicPr>
        <p:blipFill>
          <a:blip r:embed="rId3"/>
          <a:stretch>
            <a:fillRect/>
          </a:stretch>
        </p:blipFill>
        <p:spPr>
          <a:xfrm>
            <a:off x="528101" y="1220385"/>
            <a:ext cx="6172735" cy="3048264"/>
          </a:xfrm>
          <a:prstGeom prst="rect">
            <a:avLst/>
          </a:prstGeom>
        </p:spPr>
      </p:pic>
      <p:pic>
        <p:nvPicPr>
          <p:cNvPr id="6" name="Picture 5">
            <a:extLst>
              <a:ext uri="{FF2B5EF4-FFF2-40B4-BE49-F238E27FC236}">
                <a16:creationId xmlns:a16="http://schemas.microsoft.com/office/drawing/2014/main" id="{94B6BD5B-E968-A7A8-A325-EEDEACF11A19}"/>
              </a:ext>
            </a:extLst>
          </p:cNvPr>
          <p:cNvPicPr>
            <a:picLocks noChangeAspect="1"/>
          </p:cNvPicPr>
          <p:nvPr/>
        </p:nvPicPr>
        <p:blipFill>
          <a:blip r:embed="rId4"/>
          <a:stretch>
            <a:fillRect/>
          </a:stretch>
        </p:blipFill>
        <p:spPr>
          <a:xfrm>
            <a:off x="6849848" y="1220385"/>
            <a:ext cx="5099084" cy="3002902"/>
          </a:xfrm>
          <a:prstGeom prst="rect">
            <a:avLst/>
          </a:prstGeom>
        </p:spPr>
      </p:pic>
      <p:sp>
        <p:nvSpPr>
          <p:cNvPr id="7" name="Title 2">
            <a:extLst>
              <a:ext uri="{FF2B5EF4-FFF2-40B4-BE49-F238E27FC236}">
                <a16:creationId xmlns:a16="http://schemas.microsoft.com/office/drawing/2014/main" id="{F590F664-A7F7-7E0B-AB29-266AE702F673}"/>
              </a:ext>
            </a:extLst>
          </p:cNvPr>
          <p:cNvSpPr>
            <a:spLocks noGrp="1"/>
          </p:cNvSpPr>
          <p:nvPr>
            <p:ph type="title"/>
          </p:nvPr>
        </p:nvSpPr>
        <p:spPr>
          <a:xfrm>
            <a:off x="379089" y="514873"/>
            <a:ext cx="11040535" cy="852448"/>
          </a:xfrm>
        </p:spPr>
        <p:txBody>
          <a:bodyPr/>
          <a:lstStyle/>
          <a:p>
            <a:r>
              <a:rPr lang="en-GB" dirty="0">
                <a:latin typeface="Aptos Narrow" panose="020B0004020202020204" pitchFamily="34" charset="0"/>
              </a:rPr>
              <a:t>Ablations</a:t>
            </a:r>
            <a:endParaRPr lang="en-US" dirty="0">
              <a:latin typeface="Aptos Narrow" panose="020B0004020202020204" pitchFamily="34" charset="0"/>
            </a:endParaRPr>
          </a:p>
        </p:txBody>
      </p:sp>
      <p:sp>
        <p:nvSpPr>
          <p:cNvPr id="11" name="TextBox 10">
            <a:extLst>
              <a:ext uri="{FF2B5EF4-FFF2-40B4-BE49-F238E27FC236}">
                <a16:creationId xmlns:a16="http://schemas.microsoft.com/office/drawing/2014/main" id="{8DDE76CB-BD4E-D5F6-37A2-2830444C07CA}"/>
              </a:ext>
            </a:extLst>
          </p:cNvPr>
          <p:cNvSpPr txBox="1"/>
          <p:nvPr/>
        </p:nvSpPr>
        <p:spPr>
          <a:xfrm>
            <a:off x="635509" y="4536277"/>
            <a:ext cx="7863591" cy="1200329"/>
          </a:xfrm>
          <a:prstGeom prst="rect">
            <a:avLst/>
          </a:prstGeom>
          <a:noFill/>
        </p:spPr>
        <p:txBody>
          <a:bodyPr wrap="square">
            <a:spAutoFit/>
          </a:bodyPr>
          <a:lstStyle/>
          <a:p>
            <a:pPr lvl="0" eaLnBrk="0" fontAlgn="base" hangingPunct="0">
              <a:spcBef>
                <a:spcPct val="0"/>
              </a:spcBef>
              <a:spcAft>
                <a:spcPct val="0"/>
              </a:spcAft>
            </a:pPr>
            <a:r>
              <a:rPr kumimoji="0" lang="en-GB" altLang="en-US" sz="2400" i="0" u="none" strike="noStrike" cap="none" normalizeH="0" baseline="0" dirty="0">
                <a:ln>
                  <a:noFill/>
                </a:ln>
                <a:solidFill>
                  <a:schemeClr val="tx1"/>
                </a:solidFill>
                <a:effectLst/>
                <a:latin typeface="Aptos Light" panose="020B0004020202020204" pitchFamily="34" charset="0"/>
              </a:rPr>
              <a:t>Here we show an ablation on the number of learnable prompts and the number of down sampling layers in the Feature Pyramid Network. </a:t>
            </a:r>
            <a:endParaRPr kumimoji="0" lang="en-US" altLang="en-US" sz="24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117324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0D9F8-BC4A-2A33-1221-1041C51859FD}"/>
            </a:ext>
          </a:extLst>
        </p:cNvPr>
        <p:cNvGrpSpPr/>
        <p:nvPr/>
      </p:nvGrpSpPr>
      <p:grpSpPr>
        <a:xfrm>
          <a:off x="0" y="0"/>
          <a:ext cx="0" cy="0"/>
          <a:chOff x="0" y="0"/>
          <a:chExt cx="0" cy="0"/>
        </a:xfrm>
      </p:grpSpPr>
      <p:pic>
        <p:nvPicPr>
          <p:cNvPr id="23554" name="Picture 2" descr="An example of temporal action detection. The green box denotes an... |  Download Scientific Diagram">
            <a:extLst>
              <a:ext uri="{FF2B5EF4-FFF2-40B4-BE49-F238E27FC236}">
                <a16:creationId xmlns:a16="http://schemas.microsoft.com/office/drawing/2014/main" id="{91B51D36-0604-BDF0-77C2-EA48E5FCA6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621" r="2" b="37505"/>
          <a:stretch>
            <a:fillRect/>
          </a:stretch>
        </p:blipFill>
        <p:spPr bwMode="auto">
          <a:xfrm>
            <a:off x="20" y="10"/>
            <a:ext cx="12191980" cy="2683190"/>
          </a:xfrm>
          <a:prstGeom prst="rect">
            <a:avLst/>
          </a:prstGeom>
          <a:solidFill>
            <a:srgbClr val="FFFFFF"/>
          </a:solidFill>
          <a:ln w="34925">
            <a:noFill/>
          </a:ln>
        </p:spPr>
      </p:pic>
      <p:sp>
        <p:nvSpPr>
          <p:cNvPr id="3" name="Title 2">
            <a:extLst>
              <a:ext uri="{FF2B5EF4-FFF2-40B4-BE49-F238E27FC236}">
                <a16:creationId xmlns:a16="http://schemas.microsoft.com/office/drawing/2014/main" id="{FF90F048-B8A9-414C-FD39-8AD5190D0148}"/>
              </a:ext>
            </a:extLst>
          </p:cNvPr>
          <p:cNvSpPr>
            <a:spLocks noGrp="1"/>
          </p:cNvSpPr>
          <p:nvPr>
            <p:ph type="title"/>
          </p:nvPr>
        </p:nvSpPr>
        <p:spPr>
          <a:xfrm>
            <a:off x="315631" y="2802148"/>
            <a:ext cx="10991999" cy="825836"/>
          </a:xfrm>
        </p:spPr>
        <p:txBody>
          <a:bodyPr vert="horz" wrap="square" lIns="0" tIns="0" rIns="0" bIns="0" numCol="1" anchor="b" anchorCtr="0" compatLnSpc="1">
            <a:prstTxWarp prst="textNoShape">
              <a:avLst/>
            </a:prstTxWarp>
            <a:normAutofit/>
          </a:bodyPr>
          <a:lstStyle/>
          <a:p>
            <a:r>
              <a:rPr lang="en-GB" b="0" dirty="0">
                <a:latin typeface="Aptos Narrow" panose="020B0004020202020204" pitchFamily="34" charset="0"/>
              </a:rPr>
              <a:t>Motivation</a:t>
            </a:r>
            <a:endParaRPr lang="en-US" b="0" dirty="0">
              <a:latin typeface="Aptos Narrow" panose="020B0004020202020204" pitchFamily="34" charset="0"/>
            </a:endParaRPr>
          </a:p>
        </p:txBody>
      </p:sp>
      <p:sp>
        <p:nvSpPr>
          <p:cNvPr id="4" name="TextBox 3">
            <a:extLst>
              <a:ext uri="{FF2B5EF4-FFF2-40B4-BE49-F238E27FC236}">
                <a16:creationId xmlns:a16="http://schemas.microsoft.com/office/drawing/2014/main" id="{8B408A8A-4245-71D3-943E-389D61707527}"/>
              </a:ext>
            </a:extLst>
          </p:cNvPr>
          <p:cNvSpPr txBox="1"/>
          <p:nvPr/>
        </p:nvSpPr>
        <p:spPr>
          <a:xfrm>
            <a:off x="600768" y="5948397"/>
            <a:ext cx="7541747" cy="316831"/>
          </a:xfrm>
          <a:prstGeom prst="rect">
            <a:avLst/>
          </a:prstGeom>
        </p:spPr>
        <p:txBody>
          <a:bodyPr vert="horz" lIns="0" tIns="0" rIns="0" bIns="0" rtlCol="0" anchor="t" anchorCtr="0">
            <a:normAutofit/>
          </a:bodyPr>
          <a:lstStyle/>
          <a:p>
            <a:pPr defTabSz="1219170">
              <a:spcAft>
                <a:spcPts val="533"/>
              </a:spcAft>
            </a:pPr>
            <a:r>
              <a:rPr lang="en-US" sz="1867">
                <a:latin typeface="+mn-lt"/>
                <a:cs typeface="+mn-cs"/>
              </a:rPr>
              <a:t>1</a:t>
            </a:r>
            <a:endParaRPr kumimoji="0" lang="en-US" sz="1867" i="0" u="none" strike="noStrike" cap="none" spc="0" normalizeH="0" noProof="0">
              <a:ln>
                <a:noFill/>
              </a:ln>
              <a:effectLst/>
              <a:uLnTx/>
              <a:uFillTx/>
              <a:latin typeface="+mn-lt"/>
              <a:cs typeface="+mn-cs"/>
            </a:endParaRPr>
          </a:p>
        </p:txBody>
      </p:sp>
      <p:sp>
        <p:nvSpPr>
          <p:cNvPr id="6" name="Text Placeholder 5">
            <a:extLst>
              <a:ext uri="{FF2B5EF4-FFF2-40B4-BE49-F238E27FC236}">
                <a16:creationId xmlns:a16="http://schemas.microsoft.com/office/drawing/2014/main" id="{7BB6EB43-43A8-89FB-0383-0C39471C1D78}"/>
              </a:ext>
            </a:extLst>
          </p:cNvPr>
          <p:cNvSpPr>
            <a:spLocks noGrp="1"/>
          </p:cNvSpPr>
          <p:nvPr>
            <p:ph type="body" sz="quarter" idx="12"/>
          </p:nvPr>
        </p:nvSpPr>
        <p:spPr>
          <a:xfrm>
            <a:off x="315631" y="3853239"/>
            <a:ext cx="10991999" cy="825836"/>
          </a:xfrm>
        </p:spPr>
        <p:txBody>
          <a:bodyPr vert="horz" lIns="0" tIns="0" rIns="0" bIns="0" rtlCol="0" anchor="t" anchorCtr="0">
            <a:normAutofit/>
          </a:bodyPr>
          <a:lstStyle/>
          <a:p>
            <a:pPr>
              <a:defRPr/>
            </a:pPr>
            <a:r>
              <a:rPr lang="en-GB" dirty="0">
                <a:latin typeface="Aptos Light" panose="020B0004020202020204" pitchFamily="34" charset="0"/>
              </a:rPr>
              <a:t>In Few-Shot Temporal Action Localization we want to find the start and end of actions in a video given only a small number of training samples per class.</a:t>
            </a:r>
          </a:p>
        </p:txBody>
      </p:sp>
    </p:spTree>
    <p:extLst>
      <p:ext uri="{BB962C8B-B14F-4D97-AF65-F5344CB8AC3E}">
        <p14:creationId xmlns:p14="http://schemas.microsoft.com/office/powerpoint/2010/main" val="3214080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0EA491-43E9-D5E8-75B0-A63DCD0CFB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7B6E8C-3CB3-EDC7-07CB-7E027E06DFE9}"/>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06BB5A96-0E7D-D7EC-9E7C-307070A1FAC2}"/>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7" name="Title 2">
            <a:extLst>
              <a:ext uri="{FF2B5EF4-FFF2-40B4-BE49-F238E27FC236}">
                <a16:creationId xmlns:a16="http://schemas.microsoft.com/office/drawing/2014/main" id="{4FE6CF12-23F5-0025-017C-899CE387D06F}"/>
              </a:ext>
            </a:extLst>
          </p:cNvPr>
          <p:cNvSpPr>
            <a:spLocks noGrp="1"/>
          </p:cNvSpPr>
          <p:nvPr>
            <p:ph type="title"/>
          </p:nvPr>
        </p:nvSpPr>
        <p:spPr>
          <a:xfrm>
            <a:off x="379089" y="514873"/>
            <a:ext cx="11040535" cy="852448"/>
          </a:xfrm>
        </p:spPr>
        <p:txBody>
          <a:bodyPr/>
          <a:lstStyle/>
          <a:p>
            <a:r>
              <a:rPr lang="en-GB" dirty="0">
                <a:latin typeface="Aptos Narrow" panose="020B0004020202020204" pitchFamily="34" charset="0"/>
              </a:rPr>
              <a:t>Ablations</a:t>
            </a:r>
            <a:endParaRPr lang="en-US" dirty="0">
              <a:latin typeface="Aptos Narrow" panose="020B0004020202020204" pitchFamily="34" charset="0"/>
            </a:endParaRPr>
          </a:p>
        </p:txBody>
      </p:sp>
      <p:pic>
        <p:nvPicPr>
          <p:cNvPr id="2" name="Picture 1">
            <a:extLst>
              <a:ext uri="{FF2B5EF4-FFF2-40B4-BE49-F238E27FC236}">
                <a16:creationId xmlns:a16="http://schemas.microsoft.com/office/drawing/2014/main" id="{02797806-7204-4910-296D-019D3CE0EB95}"/>
              </a:ext>
            </a:extLst>
          </p:cNvPr>
          <p:cNvPicPr>
            <a:picLocks noChangeAspect="1"/>
          </p:cNvPicPr>
          <p:nvPr/>
        </p:nvPicPr>
        <p:blipFill>
          <a:blip r:embed="rId3"/>
          <a:stretch>
            <a:fillRect/>
          </a:stretch>
        </p:blipFill>
        <p:spPr>
          <a:xfrm>
            <a:off x="1016067" y="1770302"/>
            <a:ext cx="8939035" cy="2758679"/>
          </a:xfrm>
          <a:prstGeom prst="rect">
            <a:avLst/>
          </a:prstGeom>
        </p:spPr>
      </p:pic>
      <p:sp>
        <p:nvSpPr>
          <p:cNvPr id="8" name="TextBox 7">
            <a:extLst>
              <a:ext uri="{FF2B5EF4-FFF2-40B4-BE49-F238E27FC236}">
                <a16:creationId xmlns:a16="http://schemas.microsoft.com/office/drawing/2014/main" id="{4895E039-D4D9-430C-2239-7CF6A72799FC}"/>
              </a:ext>
            </a:extLst>
          </p:cNvPr>
          <p:cNvSpPr txBox="1"/>
          <p:nvPr/>
        </p:nvSpPr>
        <p:spPr>
          <a:xfrm>
            <a:off x="1016067" y="4528981"/>
            <a:ext cx="8751087" cy="1323439"/>
          </a:xfrm>
          <a:prstGeom prst="rect">
            <a:avLst/>
          </a:prstGeom>
          <a:noFill/>
        </p:spPr>
        <p:txBody>
          <a:bodyPr wrap="square">
            <a:spAutoFit/>
          </a:bodyPr>
          <a:lstStyle/>
          <a:p>
            <a:pPr lvl="0" eaLnBrk="0" fontAlgn="base" hangingPunct="0">
              <a:spcBef>
                <a:spcPct val="0"/>
              </a:spcBef>
              <a:spcAft>
                <a:spcPct val="0"/>
              </a:spcAft>
            </a:pPr>
            <a:r>
              <a:rPr kumimoji="0" lang="en-GB" altLang="en-US" sz="2000" i="0" u="none" strike="noStrike" cap="none" normalizeH="0" baseline="0" dirty="0">
                <a:ln>
                  <a:noFill/>
                </a:ln>
                <a:solidFill>
                  <a:schemeClr val="tx1"/>
                </a:solidFill>
                <a:effectLst/>
                <a:latin typeface="Aptos Light" panose="020B0004020202020204" pitchFamily="34" charset="0"/>
              </a:rPr>
              <a:t>We also show the effect of different visual embeddings. Interestingly, I3D is much better than CLIP for alignment even though we are using the CLIP text embeddings. Alignment is enabled via the 1D Convolutional layer from the image features.</a:t>
            </a:r>
            <a:endParaRPr kumimoji="0" lang="en-US" altLang="en-US" sz="20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2883784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B21DE-E249-0BC2-AC8A-53F84FCFB9B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2E74CF-F3B2-23B6-2906-8A39B85D9AE7}"/>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938F1CD5-C368-88C0-E4C7-69313F131CBB}"/>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7" name="Title 2">
            <a:extLst>
              <a:ext uri="{FF2B5EF4-FFF2-40B4-BE49-F238E27FC236}">
                <a16:creationId xmlns:a16="http://schemas.microsoft.com/office/drawing/2014/main" id="{B2E5F4E9-A84E-0620-B60E-3AB53B628ED7}"/>
              </a:ext>
            </a:extLst>
          </p:cNvPr>
          <p:cNvSpPr>
            <a:spLocks noGrp="1"/>
          </p:cNvSpPr>
          <p:nvPr>
            <p:ph type="title"/>
          </p:nvPr>
        </p:nvSpPr>
        <p:spPr>
          <a:xfrm>
            <a:off x="379089" y="514873"/>
            <a:ext cx="11040535" cy="852448"/>
          </a:xfrm>
        </p:spPr>
        <p:txBody>
          <a:bodyPr/>
          <a:lstStyle/>
          <a:p>
            <a:r>
              <a:rPr lang="en-GB" dirty="0">
                <a:latin typeface="Aptos Narrow" panose="020B0004020202020204" pitchFamily="34" charset="0"/>
              </a:rPr>
              <a:t>To summarise..</a:t>
            </a:r>
            <a:endParaRPr lang="en-US" dirty="0">
              <a:latin typeface="Aptos Narrow" panose="020B0004020202020204" pitchFamily="34" charset="0"/>
            </a:endParaRPr>
          </a:p>
        </p:txBody>
      </p:sp>
      <p:sp>
        <p:nvSpPr>
          <p:cNvPr id="8" name="TextBox 7">
            <a:extLst>
              <a:ext uri="{FF2B5EF4-FFF2-40B4-BE49-F238E27FC236}">
                <a16:creationId xmlns:a16="http://schemas.microsoft.com/office/drawing/2014/main" id="{FEC7DD66-7B12-76B7-6C75-EEF0F5034F9B}"/>
              </a:ext>
            </a:extLst>
          </p:cNvPr>
          <p:cNvSpPr txBox="1"/>
          <p:nvPr/>
        </p:nvSpPr>
        <p:spPr>
          <a:xfrm>
            <a:off x="1027497" y="1557180"/>
            <a:ext cx="10769293" cy="1938992"/>
          </a:xfrm>
          <a:prstGeom prst="rect">
            <a:avLst/>
          </a:prstGeom>
          <a:noFill/>
        </p:spPr>
        <p:txBody>
          <a:bodyPr wrap="square">
            <a:spAutoFit/>
          </a:bodyPr>
          <a:lstStyle/>
          <a:p>
            <a:pPr marL="342900" lvl="0" indent="-342900" eaLnBrk="0" fontAlgn="base" hangingPunct="0">
              <a:spcBef>
                <a:spcPct val="0"/>
              </a:spcBef>
              <a:spcAft>
                <a:spcPct val="0"/>
              </a:spcAft>
              <a:buFont typeface="Arial" panose="020B0604020202020204" pitchFamily="34" charset="0"/>
              <a:buChar char="•"/>
            </a:pPr>
            <a:r>
              <a:rPr kumimoji="0" lang="en-GB" altLang="en-US" sz="2000" i="0" u="none" strike="noStrike" cap="none" normalizeH="0" baseline="0" dirty="0">
                <a:ln>
                  <a:noFill/>
                </a:ln>
                <a:solidFill>
                  <a:schemeClr val="tx1"/>
                </a:solidFill>
                <a:effectLst/>
                <a:latin typeface="Aptos Light" panose="020B0004020202020204" pitchFamily="34" charset="0"/>
              </a:rPr>
              <a:t>Optimal transport is an effective way to align features in a few-shot setup for challenging tasks such as TAL. </a:t>
            </a:r>
          </a:p>
          <a:p>
            <a:pPr marL="342900" lvl="0" indent="-342900" eaLnBrk="0" fontAlgn="base" hangingPunct="0">
              <a:spcBef>
                <a:spcPct val="0"/>
              </a:spcBef>
              <a:spcAft>
                <a:spcPct val="0"/>
              </a:spcAft>
              <a:buFont typeface="Arial" panose="020B0604020202020204" pitchFamily="34" charset="0"/>
              <a:buChar char="•"/>
            </a:pPr>
            <a:r>
              <a:rPr lang="en-GB" altLang="en-US" sz="2000" dirty="0">
                <a:latin typeface="Aptos Light" panose="020B0004020202020204" pitchFamily="34" charset="0"/>
              </a:rPr>
              <a:t>Enforcing the assignment to be smooth helps with generalisation (via entropic regularisation). </a:t>
            </a:r>
          </a:p>
          <a:p>
            <a:pPr marL="342900" lvl="0" indent="-342900" eaLnBrk="0" fontAlgn="base" hangingPunct="0">
              <a:spcBef>
                <a:spcPct val="0"/>
              </a:spcBef>
              <a:spcAft>
                <a:spcPct val="0"/>
              </a:spcAft>
              <a:buFont typeface="Arial" panose="020B0604020202020204" pitchFamily="34" charset="0"/>
              <a:buChar char="•"/>
            </a:pPr>
            <a:r>
              <a:rPr lang="en-GB" altLang="en-US" sz="2000" dirty="0">
                <a:latin typeface="Aptos Light" panose="020B0004020202020204" pitchFamily="34" charset="0"/>
              </a:rPr>
              <a:t>We use small and efficient networks (I3D &amp; CLIP) as a proof of concept – adapting this method to larger VLLM models would likely show even better performance.</a:t>
            </a:r>
          </a:p>
          <a:p>
            <a:pPr marL="342900" lvl="0" indent="-342900" eaLnBrk="0" fontAlgn="base" hangingPunct="0">
              <a:spcBef>
                <a:spcPct val="0"/>
              </a:spcBef>
              <a:spcAft>
                <a:spcPct val="0"/>
              </a:spcAft>
              <a:buFont typeface="Arial" panose="020B0604020202020204" pitchFamily="34" charset="0"/>
              <a:buChar char="•"/>
            </a:pPr>
            <a:endParaRPr kumimoji="0" lang="en-US" altLang="en-US" sz="2000" i="0" u="none" strike="noStrike" cap="none" normalizeH="0" baseline="0" dirty="0">
              <a:ln>
                <a:noFill/>
              </a:ln>
              <a:solidFill>
                <a:schemeClr val="tx1"/>
              </a:solidFill>
              <a:effectLst/>
              <a:latin typeface="Aptos Light" panose="020B0004020202020204" pitchFamily="34" charset="0"/>
            </a:endParaRPr>
          </a:p>
        </p:txBody>
      </p:sp>
    </p:spTree>
    <p:extLst>
      <p:ext uri="{BB962C8B-B14F-4D97-AF65-F5344CB8AC3E}">
        <p14:creationId xmlns:p14="http://schemas.microsoft.com/office/powerpoint/2010/main" val="323177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73D4A-CF5D-9B08-C9B4-1E177655C9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545A1D-AC35-5634-7D04-8975FCABAE0E}"/>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A96EF1DE-D18A-33F4-014B-B924B2C418A8}"/>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sp>
        <p:nvSpPr>
          <p:cNvPr id="7" name="Title 2">
            <a:extLst>
              <a:ext uri="{FF2B5EF4-FFF2-40B4-BE49-F238E27FC236}">
                <a16:creationId xmlns:a16="http://schemas.microsoft.com/office/drawing/2014/main" id="{E6FEBAEF-67FD-A751-B5E3-1A50EDF8AE5F}"/>
              </a:ext>
            </a:extLst>
          </p:cNvPr>
          <p:cNvSpPr>
            <a:spLocks noGrp="1"/>
          </p:cNvSpPr>
          <p:nvPr>
            <p:ph type="title"/>
          </p:nvPr>
        </p:nvSpPr>
        <p:spPr>
          <a:xfrm>
            <a:off x="3958320" y="1061012"/>
            <a:ext cx="2857499" cy="852448"/>
          </a:xfrm>
        </p:spPr>
        <p:txBody>
          <a:bodyPr/>
          <a:lstStyle/>
          <a:p>
            <a:r>
              <a:rPr lang="en-GB" dirty="0">
                <a:latin typeface="Aptos Narrow" panose="020B0004020202020204" pitchFamily="34" charset="0"/>
              </a:rPr>
              <a:t>Thank You!</a:t>
            </a:r>
            <a:br>
              <a:rPr lang="en-GB" dirty="0">
                <a:latin typeface="Aptos Narrow" panose="020B0004020202020204" pitchFamily="34" charset="0"/>
              </a:rPr>
            </a:br>
            <a:br>
              <a:rPr lang="en-GB" dirty="0">
                <a:latin typeface="Aptos Narrow" panose="020B0004020202020204" pitchFamily="34" charset="0"/>
              </a:rPr>
            </a:br>
            <a:endParaRPr lang="en-US" dirty="0">
              <a:latin typeface="Aptos Narrow" panose="020B0004020202020204" pitchFamily="34" charset="0"/>
            </a:endParaRPr>
          </a:p>
        </p:txBody>
      </p:sp>
      <p:pic>
        <p:nvPicPr>
          <p:cNvPr id="3" name="Picture 2" descr="A qr code with a white background&#10;&#10;AI-generated content may be incorrect.">
            <a:extLst>
              <a:ext uri="{FF2B5EF4-FFF2-40B4-BE49-F238E27FC236}">
                <a16:creationId xmlns:a16="http://schemas.microsoft.com/office/drawing/2014/main" id="{61E0AD09-0FFB-CA44-F3A3-E402A3716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40" y="1225979"/>
            <a:ext cx="3080784" cy="3830441"/>
          </a:xfrm>
          <a:prstGeom prst="rect">
            <a:avLst/>
          </a:prstGeom>
        </p:spPr>
      </p:pic>
      <p:sp>
        <p:nvSpPr>
          <p:cNvPr id="9" name="TextBox 8">
            <a:extLst>
              <a:ext uri="{FF2B5EF4-FFF2-40B4-BE49-F238E27FC236}">
                <a16:creationId xmlns:a16="http://schemas.microsoft.com/office/drawing/2014/main" id="{8867A0CC-EAD5-4FBF-418B-1375534E81E3}"/>
              </a:ext>
            </a:extLst>
          </p:cNvPr>
          <p:cNvSpPr txBox="1"/>
          <p:nvPr/>
        </p:nvSpPr>
        <p:spPr>
          <a:xfrm>
            <a:off x="3850165" y="1746558"/>
            <a:ext cx="8751087" cy="707886"/>
          </a:xfrm>
          <a:prstGeom prst="rect">
            <a:avLst/>
          </a:prstGeom>
          <a:noFill/>
        </p:spPr>
        <p:txBody>
          <a:bodyPr wrap="square">
            <a:spAutoFit/>
          </a:bodyPr>
          <a:lstStyle/>
          <a:p>
            <a:pPr lvl="0" eaLnBrk="0" fontAlgn="base" hangingPunct="0">
              <a:spcBef>
                <a:spcPct val="0"/>
              </a:spcBef>
              <a:spcAft>
                <a:spcPct val="0"/>
              </a:spcAft>
            </a:pPr>
            <a:r>
              <a:rPr kumimoji="0" lang="en-GB" altLang="en-US" sz="2000" i="0" u="none" strike="noStrike" cap="none" normalizeH="0" baseline="0" dirty="0">
                <a:ln>
                  <a:noFill/>
                </a:ln>
                <a:solidFill>
                  <a:schemeClr val="tx1"/>
                </a:solidFill>
                <a:effectLst/>
                <a:latin typeface="Aptos Light" panose="020B0004020202020204" pitchFamily="34" charset="0"/>
              </a:rPr>
              <a:t>Edward Fish : </a:t>
            </a:r>
            <a:r>
              <a:rPr kumimoji="0" lang="en-GB" altLang="en-US" sz="2000" i="0" u="none" strike="noStrike" cap="none" normalizeH="0" baseline="0" dirty="0">
                <a:ln>
                  <a:noFill/>
                </a:ln>
                <a:solidFill>
                  <a:schemeClr val="tx1"/>
                </a:solidFill>
                <a:effectLst/>
                <a:latin typeface="Aptos Mono" panose="020B0009020202020204" pitchFamily="49" charset="0"/>
              </a:rPr>
              <a:t>Edward.fish</a:t>
            </a:r>
            <a:r>
              <a:rPr lang="en-GB" altLang="en-US" sz="2000" dirty="0">
                <a:latin typeface="Aptos Mono" panose="020B0009020202020204" pitchFamily="49" charset="0"/>
              </a:rPr>
              <a:t>@surrey.ac.uk</a:t>
            </a:r>
          </a:p>
          <a:p>
            <a:pPr lvl="0" eaLnBrk="0" fontAlgn="base" hangingPunct="0">
              <a:spcBef>
                <a:spcPct val="0"/>
              </a:spcBef>
              <a:spcAft>
                <a:spcPct val="0"/>
              </a:spcAft>
            </a:pPr>
            <a:r>
              <a:rPr kumimoji="0" lang="en-GB" altLang="en-US" sz="2000" i="0" u="none" strike="noStrike" cap="none" normalizeH="0" baseline="0" dirty="0">
                <a:ln>
                  <a:noFill/>
                </a:ln>
                <a:solidFill>
                  <a:schemeClr val="tx1"/>
                </a:solidFill>
                <a:effectLst/>
                <a:latin typeface="Aptos Light" panose="020B0004020202020204" pitchFamily="34" charset="0"/>
              </a:rPr>
              <a:t>Andrew Gilbert</a:t>
            </a:r>
            <a:r>
              <a:rPr kumimoji="0" lang="en-GB" altLang="en-US" sz="2000" b="1" i="0" u="none" strike="noStrike" cap="none" normalizeH="0" baseline="0" dirty="0">
                <a:ln>
                  <a:noFill/>
                </a:ln>
                <a:solidFill>
                  <a:schemeClr val="tx1"/>
                </a:solidFill>
                <a:effectLst/>
                <a:latin typeface="Aptos Light" panose="020B0004020202020204" pitchFamily="34" charset="0"/>
              </a:rPr>
              <a:t>: </a:t>
            </a:r>
            <a:r>
              <a:rPr kumimoji="0" lang="en-GB" altLang="en-US" sz="2000" i="0" u="none" strike="noStrike" cap="none" normalizeH="0" baseline="0" dirty="0">
                <a:ln>
                  <a:noFill/>
                </a:ln>
                <a:solidFill>
                  <a:schemeClr val="tx1"/>
                </a:solidFill>
                <a:effectLst/>
                <a:latin typeface="Aptos Mono" panose="020B0009020202020204" pitchFamily="49" charset="0"/>
              </a:rPr>
              <a:t>A.gilbert@surrey.ac.uk</a:t>
            </a:r>
            <a:endParaRPr kumimoji="0" lang="en-US" altLang="en-US" sz="2000" i="0" u="none" strike="noStrike" cap="none" normalizeH="0" baseline="0" dirty="0">
              <a:ln>
                <a:noFill/>
              </a:ln>
              <a:solidFill>
                <a:schemeClr val="tx1"/>
              </a:solidFill>
              <a:effectLst/>
              <a:latin typeface="Aptos Mono" panose="020B0009020202020204" pitchFamily="49" charset="0"/>
            </a:endParaRPr>
          </a:p>
        </p:txBody>
      </p:sp>
      <p:pic>
        <p:nvPicPr>
          <p:cNvPr id="11" name="Picture 10">
            <a:extLst>
              <a:ext uri="{FF2B5EF4-FFF2-40B4-BE49-F238E27FC236}">
                <a16:creationId xmlns:a16="http://schemas.microsoft.com/office/drawing/2014/main" id="{2A1C170E-8E67-3BA7-4185-624AD3B939E1}"/>
              </a:ext>
            </a:extLst>
          </p:cNvPr>
          <p:cNvPicPr>
            <a:picLocks noChangeAspect="1"/>
          </p:cNvPicPr>
          <p:nvPr/>
        </p:nvPicPr>
        <p:blipFill>
          <a:blip r:embed="rId4"/>
          <a:stretch>
            <a:fillRect/>
          </a:stretch>
        </p:blipFill>
        <p:spPr>
          <a:xfrm>
            <a:off x="3958320" y="2773185"/>
            <a:ext cx="5306050" cy="2680595"/>
          </a:xfrm>
          <a:prstGeom prst="rect">
            <a:avLst/>
          </a:prstGeom>
        </p:spPr>
      </p:pic>
    </p:spTree>
    <p:extLst>
      <p:ext uri="{BB962C8B-B14F-4D97-AF65-F5344CB8AC3E}">
        <p14:creationId xmlns:p14="http://schemas.microsoft.com/office/powerpoint/2010/main" val="3743242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CF352-9DB2-1343-FC7E-362FB7C2FF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6FD0BC-084D-485A-1DAE-0F5CFE357320}"/>
              </a:ext>
            </a:extLst>
          </p:cNvPr>
          <p:cNvSpPr>
            <a:spLocks noGrp="1"/>
          </p:cNvSpPr>
          <p:nvPr>
            <p:ph type="title"/>
          </p:nvPr>
        </p:nvSpPr>
        <p:spPr>
          <a:xfrm>
            <a:off x="379089" y="514873"/>
            <a:ext cx="11040535" cy="852448"/>
          </a:xfrm>
        </p:spPr>
        <p:txBody>
          <a:bodyPr/>
          <a:lstStyle/>
          <a:p>
            <a:r>
              <a:rPr lang="en-GB" dirty="0"/>
              <a:t>Methodology</a:t>
            </a:r>
            <a:endParaRPr lang="en-US" dirty="0"/>
          </a:p>
        </p:txBody>
      </p:sp>
      <p:sp>
        <p:nvSpPr>
          <p:cNvPr id="4" name="TextBox 3">
            <a:extLst>
              <a:ext uri="{FF2B5EF4-FFF2-40B4-BE49-F238E27FC236}">
                <a16:creationId xmlns:a16="http://schemas.microsoft.com/office/drawing/2014/main" id="{7F18C0E5-748C-30D9-A255-240E16E1A3B2}"/>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14" name="TextBox 13">
            <a:extLst>
              <a:ext uri="{FF2B5EF4-FFF2-40B4-BE49-F238E27FC236}">
                <a16:creationId xmlns:a16="http://schemas.microsoft.com/office/drawing/2014/main" id="{1977C309-E644-9AF3-1EFB-4E9515DDEC00}"/>
              </a:ext>
            </a:extLst>
          </p:cNvPr>
          <p:cNvSpPr txBox="1"/>
          <p:nvPr/>
        </p:nvSpPr>
        <p:spPr>
          <a:xfrm>
            <a:off x="379089" y="1257300"/>
            <a:ext cx="10258169" cy="914400"/>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endParaRPr kumimoji="0" lang="en-GB" sz="2000" b="0" i="0" u="none" strike="noStrike" kern="1200" cap="none" spc="0" normalizeH="0" baseline="0" noProof="0" dirty="0">
              <a:ln>
                <a:noFill/>
              </a:ln>
              <a:solidFill>
                <a:prstClr val="black"/>
              </a:solidFill>
              <a:effectLst/>
              <a:uLnTx/>
              <a:uFillTx/>
              <a:latin typeface="+mn-lt"/>
              <a:ea typeface="+mn-ea"/>
              <a:cs typeface="+mn-cs"/>
            </a:endParaRPr>
          </a:p>
        </p:txBody>
      </p:sp>
      <p:sp>
        <p:nvSpPr>
          <p:cNvPr id="5" name="Freeform: Shape 4">
            <a:extLst>
              <a:ext uri="{FF2B5EF4-FFF2-40B4-BE49-F238E27FC236}">
                <a16:creationId xmlns:a16="http://schemas.microsoft.com/office/drawing/2014/main" id="{2D88A870-3ABC-89DE-C744-E3B119ADF70F}"/>
              </a:ext>
            </a:extLst>
          </p:cNvPr>
          <p:cNvSpPr/>
          <p:nvPr/>
        </p:nvSpPr>
        <p:spPr>
          <a:xfrm>
            <a:off x="2236898" y="4113483"/>
            <a:ext cx="718149" cy="830997"/>
          </a:xfrm>
          <a:custGeom>
            <a:avLst/>
            <a:gdLst>
              <a:gd name="connsiteX0" fmla="*/ 0 w 1122744"/>
              <a:gd name="connsiteY0" fmla="*/ 0 h 1203767"/>
              <a:gd name="connsiteX1" fmla="*/ 601883 w 1122744"/>
              <a:gd name="connsiteY1" fmla="*/ 868101 h 1203767"/>
              <a:gd name="connsiteX2" fmla="*/ 1122744 w 1122744"/>
              <a:gd name="connsiteY2" fmla="*/ 1203767 h 1203767"/>
            </a:gdLst>
            <a:ahLst/>
            <a:cxnLst>
              <a:cxn ang="0">
                <a:pos x="connsiteX0" y="connsiteY0"/>
              </a:cxn>
              <a:cxn ang="0">
                <a:pos x="connsiteX1" y="connsiteY1"/>
              </a:cxn>
              <a:cxn ang="0">
                <a:pos x="connsiteX2" y="connsiteY2"/>
              </a:cxn>
            </a:cxnLst>
            <a:rect l="l" t="t" r="r" b="b"/>
            <a:pathLst>
              <a:path w="1122744" h="1203767">
                <a:moveTo>
                  <a:pt x="0" y="0"/>
                </a:moveTo>
                <a:cubicBezTo>
                  <a:pt x="207379" y="333736"/>
                  <a:pt x="414759" y="667473"/>
                  <a:pt x="601883" y="868101"/>
                </a:cubicBezTo>
                <a:cubicBezTo>
                  <a:pt x="789007" y="1068729"/>
                  <a:pt x="1051367" y="1170972"/>
                  <a:pt x="1122744" y="1203767"/>
                </a:cubicBezTo>
              </a:path>
            </a:pathLst>
          </a:cu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GB"/>
          </a:p>
        </p:txBody>
      </p:sp>
      <p:pic>
        <p:nvPicPr>
          <p:cNvPr id="8" name="Picture 7">
            <a:extLst>
              <a:ext uri="{FF2B5EF4-FFF2-40B4-BE49-F238E27FC236}">
                <a16:creationId xmlns:a16="http://schemas.microsoft.com/office/drawing/2014/main" id="{049B823C-CE39-9F62-11EE-9B6F32498C2C}"/>
              </a:ext>
            </a:extLst>
          </p:cNvPr>
          <p:cNvPicPr>
            <a:picLocks noChangeAspect="1"/>
          </p:cNvPicPr>
          <p:nvPr/>
        </p:nvPicPr>
        <p:blipFill>
          <a:blip r:embed="rId3"/>
          <a:stretch>
            <a:fillRect/>
          </a:stretch>
        </p:blipFill>
        <p:spPr>
          <a:xfrm>
            <a:off x="6851861" y="110236"/>
            <a:ext cx="4961050" cy="5845047"/>
          </a:xfrm>
          <a:prstGeom prst="rect">
            <a:avLst/>
          </a:prstGeom>
        </p:spPr>
      </p:pic>
      <p:sp>
        <p:nvSpPr>
          <p:cNvPr id="9" name="TextBox 8">
            <a:extLst>
              <a:ext uri="{FF2B5EF4-FFF2-40B4-BE49-F238E27FC236}">
                <a16:creationId xmlns:a16="http://schemas.microsoft.com/office/drawing/2014/main" id="{F85F7900-77E2-108E-6E56-6B763CEF6F78}"/>
              </a:ext>
            </a:extLst>
          </p:cNvPr>
          <p:cNvSpPr txBox="1"/>
          <p:nvPr/>
        </p:nvSpPr>
        <p:spPr>
          <a:xfrm>
            <a:off x="518161" y="2720503"/>
            <a:ext cx="5676208" cy="1569660"/>
          </a:xfrm>
          <a:prstGeom prst="rect">
            <a:avLst/>
          </a:prstGeom>
          <a:noFill/>
        </p:spPr>
        <p:txBody>
          <a:bodyPr wrap="square">
            <a:spAutoFit/>
          </a:bodyPr>
          <a:lstStyle/>
          <a:p>
            <a:pPr marL="285750" lvl="0" indent="-285750">
              <a:buFont typeface="Arial" panose="020B0604020202020204" pitchFamily="34" charset="0"/>
              <a:buChar char="•"/>
            </a:pPr>
            <a:r>
              <a:rPr lang="en-GB" sz="1600" dirty="0">
                <a:latin typeface="Aptos Light" panose="020B0004020202020204" pitchFamily="34" charset="0"/>
              </a:rPr>
              <a:t>Within the inner loop, entropic regularization acts as a crucial 'softening' factor, preventing the model from making overly rigid assignments and guiding the Sinkhorn algorithm to find a more stable, distributed transport plan. </a:t>
            </a:r>
          </a:p>
          <a:p>
            <a:pPr marL="285750" lvl="0" indent="-285750">
              <a:buFont typeface="Arial" panose="020B0604020202020204" pitchFamily="34" charset="0"/>
              <a:buChar char="•"/>
            </a:pPr>
            <a:r>
              <a:rPr kumimoji="0" lang="en-GB" altLang="en-US" sz="1600" i="0" u="none" strike="noStrike" cap="none" normalizeH="0" baseline="0" dirty="0">
                <a:ln>
                  <a:noFill/>
                </a:ln>
                <a:solidFill>
                  <a:schemeClr val="tx1"/>
                </a:solidFill>
                <a:effectLst/>
                <a:latin typeface="Aptos Light" panose="020B0004020202020204" pitchFamily="34" charset="0"/>
              </a:rPr>
              <a:t>The transport plan is computed in an internal optimization</a:t>
            </a:r>
            <a:r>
              <a:rPr lang="en-GB" altLang="en-US" sz="1600" dirty="0">
                <a:latin typeface="Aptos Light" panose="020B0004020202020204" pitchFamily="34" charset="0"/>
              </a:rPr>
              <a:t> loop during training during for each forward pass. </a:t>
            </a:r>
            <a:endParaRPr kumimoji="0" lang="en-US" altLang="en-US" sz="1600" i="0" u="none" strike="noStrike" cap="none" normalizeH="0" baseline="0" dirty="0">
              <a:ln>
                <a:noFill/>
              </a:ln>
              <a:solidFill>
                <a:schemeClr val="tx1"/>
              </a:solidFill>
              <a:effectLst/>
              <a:latin typeface="Aptos Light" panose="020B0004020202020204" pitchFamily="34" charset="0"/>
            </a:endParaRPr>
          </a:p>
        </p:txBody>
      </p:sp>
      <p:cxnSp>
        <p:nvCxnSpPr>
          <p:cNvPr id="11" name="Straight Arrow Connector 10">
            <a:extLst>
              <a:ext uri="{FF2B5EF4-FFF2-40B4-BE49-F238E27FC236}">
                <a16:creationId xmlns:a16="http://schemas.microsoft.com/office/drawing/2014/main" id="{FA94A663-0368-1183-9A43-EB7053BEB9DD}"/>
              </a:ext>
            </a:extLst>
          </p:cNvPr>
          <p:cNvCxnSpPr>
            <a:cxnSpLocks/>
          </p:cNvCxnSpPr>
          <p:nvPr/>
        </p:nvCxnSpPr>
        <p:spPr>
          <a:xfrm>
            <a:off x="6309360" y="3190240"/>
            <a:ext cx="125984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67A4055-FF74-2F57-A53E-CF1A7E9D68FB}"/>
              </a:ext>
            </a:extLst>
          </p:cNvPr>
          <p:cNvCxnSpPr>
            <a:cxnSpLocks/>
          </p:cNvCxnSpPr>
          <p:nvPr/>
        </p:nvCxnSpPr>
        <p:spPr>
          <a:xfrm>
            <a:off x="5370078" y="4113483"/>
            <a:ext cx="1991775" cy="29989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251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369AA-435D-4E75-ED33-1BD6FB43978A}"/>
              </a:ext>
            </a:extLst>
          </p:cNvPr>
          <p:cNvSpPr>
            <a:spLocks noGrp="1"/>
          </p:cNvSpPr>
          <p:nvPr>
            <p:ph type="title"/>
          </p:nvPr>
        </p:nvSpPr>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4" name="TextBox 3">
            <a:extLst>
              <a:ext uri="{FF2B5EF4-FFF2-40B4-BE49-F238E27FC236}">
                <a16:creationId xmlns:a16="http://schemas.microsoft.com/office/drawing/2014/main" id="{A3BFFEB4-2ADF-DCAA-7C56-A9075C742818}"/>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Rectangle 4">
            <a:extLst>
              <a:ext uri="{FF2B5EF4-FFF2-40B4-BE49-F238E27FC236}">
                <a16:creationId xmlns:a16="http://schemas.microsoft.com/office/drawing/2014/main" id="{63F90C95-238B-3CD5-062C-484C72E4D864}"/>
              </a:ext>
            </a:extLst>
          </p:cNvPr>
          <p:cNvSpPr/>
          <p:nvPr/>
        </p:nvSpPr>
        <p:spPr>
          <a:xfrm>
            <a:off x="3670146" y="381885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ptos Mono" panose="020B0009020202020204" pitchFamily="49" charset="0"/>
              </a:rPr>
              <a:t>CLIP</a:t>
            </a:r>
          </a:p>
        </p:txBody>
      </p:sp>
      <p:sp>
        <p:nvSpPr>
          <p:cNvPr id="6" name="Rectangle 5">
            <a:extLst>
              <a:ext uri="{FF2B5EF4-FFF2-40B4-BE49-F238E27FC236}">
                <a16:creationId xmlns:a16="http://schemas.microsoft.com/office/drawing/2014/main" id="{010BD83D-08F4-164C-B5D4-51AD94735CF9}"/>
              </a:ext>
            </a:extLst>
          </p:cNvPr>
          <p:cNvSpPr/>
          <p:nvPr/>
        </p:nvSpPr>
        <p:spPr>
          <a:xfrm>
            <a:off x="1237967" y="381885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Aptos Mono" panose="020B0009020202020204" pitchFamily="49" charset="0"/>
              </a:rPr>
              <a:t>“Golf Swing”</a:t>
            </a:r>
          </a:p>
        </p:txBody>
      </p:sp>
      <p:cxnSp>
        <p:nvCxnSpPr>
          <p:cNvPr id="10" name="Straight Arrow Connector 9">
            <a:extLst>
              <a:ext uri="{FF2B5EF4-FFF2-40B4-BE49-F238E27FC236}">
                <a16:creationId xmlns:a16="http://schemas.microsoft.com/office/drawing/2014/main" id="{3BEF164B-F6B3-7468-771D-9E9A9C5C16B2}"/>
              </a:ext>
            </a:extLst>
          </p:cNvPr>
          <p:cNvCxnSpPr>
            <a:stCxn id="6" idx="3"/>
            <a:endCxn id="5" idx="1"/>
          </p:cNvCxnSpPr>
          <p:nvPr/>
        </p:nvCxnSpPr>
        <p:spPr>
          <a:xfrm>
            <a:off x="3194586" y="4053621"/>
            <a:ext cx="47556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EC3B8107-4B56-3040-4351-856969BF2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036" y="294961"/>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2D4A8B-1AAA-7B9B-0EE3-77018C4A2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6" y="1467756"/>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CBBD0F3-D630-5A9D-9995-91488D8F9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4036" y="2643303"/>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8B9A667-889F-CD78-5733-04BBCC88BF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36" y="3818850"/>
            <a:ext cx="1866722" cy="10500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70A856A-4E57-7397-B49A-4777F64B5B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4036" y="4994396"/>
            <a:ext cx="1866722" cy="10500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30A45073-C14E-AD19-515B-88B3E2A25FC2}"/>
              </a:ext>
            </a:extLst>
          </p:cNvPr>
          <p:cNvCxnSpPr>
            <a:stCxn id="5" idx="3"/>
            <a:endCxn id="2050" idx="1"/>
          </p:cNvCxnSpPr>
          <p:nvPr/>
        </p:nvCxnSpPr>
        <p:spPr>
          <a:xfrm flipV="1">
            <a:off x="5626765" y="819976"/>
            <a:ext cx="2337271" cy="32336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424428-7D26-F7C2-1CB3-16D46CEF7BFF}"/>
              </a:ext>
            </a:extLst>
          </p:cNvPr>
          <p:cNvCxnSpPr>
            <a:cxnSpLocks/>
            <a:stCxn id="5" idx="3"/>
            <a:endCxn id="2052" idx="1"/>
          </p:cNvCxnSpPr>
          <p:nvPr/>
        </p:nvCxnSpPr>
        <p:spPr>
          <a:xfrm flipV="1">
            <a:off x="5626765" y="1992771"/>
            <a:ext cx="2337271" cy="206085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BD044F-7345-992A-03AD-0803289BF2EF}"/>
              </a:ext>
            </a:extLst>
          </p:cNvPr>
          <p:cNvCxnSpPr>
            <a:cxnSpLocks/>
            <a:stCxn id="5" idx="3"/>
            <a:endCxn id="2054" idx="1"/>
          </p:cNvCxnSpPr>
          <p:nvPr/>
        </p:nvCxnSpPr>
        <p:spPr>
          <a:xfrm flipV="1">
            <a:off x="5626765" y="3168318"/>
            <a:ext cx="2337271" cy="88530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812D76-3F68-B632-2512-135C188E8DD1}"/>
              </a:ext>
            </a:extLst>
          </p:cNvPr>
          <p:cNvCxnSpPr>
            <a:cxnSpLocks/>
            <a:endCxn id="2056" idx="1"/>
          </p:cNvCxnSpPr>
          <p:nvPr/>
        </p:nvCxnSpPr>
        <p:spPr>
          <a:xfrm>
            <a:off x="5626765" y="4060312"/>
            <a:ext cx="2337271" cy="28355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DC7409-82FD-9548-D1AD-CBB1007A2FFE}"/>
              </a:ext>
            </a:extLst>
          </p:cNvPr>
          <p:cNvCxnSpPr>
            <a:cxnSpLocks/>
            <a:endCxn id="2058" idx="1"/>
          </p:cNvCxnSpPr>
          <p:nvPr/>
        </p:nvCxnSpPr>
        <p:spPr>
          <a:xfrm>
            <a:off x="5626765" y="4046335"/>
            <a:ext cx="2337271" cy="147307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E8B83E-B8BD-0182-5B0B-C9F01F0EE4F1}"/>
              </a:ext>
            </a:extLst>
          </p:cNvPr>
          <p:cNvSpPr/>
          <p:nvPr/>
        </p:nvSpPr>
        <p:spPr>
          <a:xfrm>
            <a:off x="6980153" y="1159414"/>
            <a:ext cx="698139" cy="469541"/>
          </a:xfrm>
          <a:prstGeom prst="rect">
            <a:avLst/>
          </a:prstGeom>
          <a:solidFill>
            <a:schemeClr val="accent3">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0.7</a:t>
            </a:r>
          </a:p>
        </p:txBody>
      </p:sp>
      <p:sp>
        <p:nvSpPr>
          <p:cNvPr id="27" name="Rectangle 26">
            <a:extLst>
              <a:ext uri="{FF2B5EF4-FFF2-40B4-BE49-F238E27FC236}">
                <a16:creationId xmlns:a16="http://schemas.microsoft.com/office/drawing/2014/main" id="{0221CBB5-E139-616E-E404-4E6E33BD34E1}"/>
              </a:ext>
            </a:extLst>
          </p:cNvPr>
          <p:cNvSpPr/>
          <p:nvPr/>
        </p:nvSpPr>
        <p:spPr>
          <a:xfrm>
            <a:off x="6942831" y="2282099"/>
            <a:ext cx="698139" cy="469541"/>
          </a:xfrm>
          <a:prstGeom prst="rect">
            <a:avLst/>
          </a:prstGeom>
          <a:solidFill>
            <a:schemeClr val="accent3">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0.8</a:t>
            </a:r>
          </a:p>
        </p:txBody>
      </p:sp>
      <p:sp>
        <p:nvSpPr>
          <p:cNvPr id="28" name="Rectangle 27">
            <a:extLst>
              <a:ext uri="{FF2B5EF4-FFF2-40B4-BE49-F238E27FC236}">
                <a16:creationId xmlns:a16="http://schemas.microsoft.com/office/drawing/2014/main" id="{2CD916C6-24D2-4925-9F9F-CFEBA912B297}"/>
              </a:ext>
            </a:extLst>
          </p:cNvPr>
          <p:cNvSpPr/>
          <p:nvPr/>
        </p:nvSpPr>
        <p:spPr>
          <a:xfrm>
            <a:off x="6958841" y="3104642"/>
            <a:ext cx="698139" cy="469541"/>
          </a:xfrm>
          <a:prstGeom prst="rect">
            <a:avLst/>
          </a:prstGeom>
          <a:solidFill>
            <a:schemeClr val="accent3">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0.7</a:t>
            </a:r>
          </a:p>
        </p:txBody>
      </p:sp>
      <p:sp>
        <p:nvSpPr>
          <p:cNvPr id="29" name="Rectangle 28">
            <a:extLst>
              <a:ext uri="{FF2B5EF4-FFF2-40B4-BE49-F238E27FC236}">
                <a16:creationId xmlns:a16="http://schemas.microsoft.com/office/drawing/2014/main" id="{F8933A46-587E-9AC7-5289-01A4AD03AA11}"/>
              </a:ext>
            </a:extLst>
          </p:cNvPr>
          <p:cNvSpPr/>
          <p:nvPr/>
        </p:nvSpPr>
        <p:spPr>
          <a:xfrm>
            <a:off x="6980153" y="3863511"/>
            <a:ext cx="698139" cy="469541"/>
          </a:xfrm>
          <a:prstGeom prst="rect">
            <a:avLst/>
          </a:prstGeom>
          <a:solidFill>
            <a:schemeClr val="accent3">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0.6</a:t>
            </a:r>
          </a:p>
        </p:txBody>
      </p:sp>
      <p:sp>
        <p:nvSpPr>
          <p:cNvPr id="30" name="Rectangle 29">
            <a:extLst>
              <a:ext uri="{FF2B5EF4-FFF2-40B4-BE49-F238E27FC236}">
                <a16:creationId xmlns:a16="http://schemas.microsoft.com/office/drawing/2014/main" id="{9A279851-E7C3-AB18-BD16-F25546B92A31}"/>
              </a:ext>
            </a:extLst>
          </p:cNvPr>
          <p:cNvSpPr/>
          <p:nvPr/>
        </p:nvSpPr>
        <p:spPr>
          <a:xfrm>
            <a:off x="6980153" y="4868881"/>
            <a:ext cx="698139" cy="469541"/>
          </a:xfrm>
          <a:prstGeom prst="rect">
            <a:avLst/>
          </a:prstGeom>
          <a:solidFill>
            <a:schemeClr val="accent3">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0.5</a:t>
            </a:r>
          </a:p>
        </p:txBody>
      </p:sp>
      <p:sp>
        <p:nvSpPr>
          <p:cNvPr id="32" name="TextBox 31">
            <a:extLst>
              <a:ext uri="{FF2B5EF4-FFF2-40B4-BE49-F238E27FC236}">
                <a16:creationId xmlns:a16="http://schemas.microsoft.com/office/drawing/2014/main" id="{DCBB3CBA-8037-4477-EB7E-A3FC43EFF33F}"/>
              </a:ext>
            </a:extLst>
          </p:cNvPr>
          <p:cNvSpPr txBox="1"/>
          <p:nvPr/>
        </p:nvSpPr>
        <p:spPr>
          <a:xfrm>
            <a:off x="3670146" y="3868038"/>
            <a:ext cx="6097554" cy="369332"/>
          </a:xfrm>
          <a:prstGeom prst="rect">
            <a:avLst/>
          </a:prstGeom>
          <a:noFill/>
        </p:spPr>
        <p:txBody>
          <a:bodyPr wrap="square">
            <a:spAutoFit/>
          </a:bodyPr>
          <a:lstStyle/>
          <a:p>
            <a:r>
              <a:rPr lang="en-GB" dirty="0"/>
              <a:t>🥶</a:t>
            </a:r>
          </a:p>
        </p:txBody>
      </p:sp>
      <p:sp>
        <p:nvSpPr>
          <p:cNvPr id="35" name="TextBox 34">
            <a:extLst>
              <a:ext uri="{FF2B5EF4-FFF2-40B4-BE49-F238E27FC236}">
                <a16:creationId xmlns:a16="http://schemas.microsoft.com/office/drawing/2014/main" id="{1CFFF7CF-06E9-AE70-DE3B-78310FA4E219}"/>
              </a:ext>
            </a:extLst>
          </p:cNvPr>
          <p:cNvSpPr txBox="1"/>
          <p:nvPr/>
        </p:nvSpPr>
        <p:spPr>
          <a:xfrm>
            <a:off x="575734" y="1159414"/>
            <a:ext cx="5972549"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One method for identifying boundaries is to use a Pre-Trained CLIP model to find frames that most align with a prompt.</a:t>
            </a:r>
            <a:endParaRPr lang="en-GB" sz="2400" dirty="0">
              <a:solidFill>
                <a:prstClr val="black"/>
              </a:solidFill>
              <a:latin typeface="Aptos Light" panose="020B0004020202020204" pitchFamily="34" charset="0"/>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400" dirty="0">
                <a:solidFill>
                  <a:prstClr val="black"/>
                </a:solidFill>
                <a:latin typeface="Aptos Light" panose="020B0004020202020204" pitchFamily="34" charset="0"/>
                <a:cs typeface="+mn-cs"/>
              </a:rPr>
              <a:t>However, CLIP is not good at discriminating between spatial and temporal features in videos.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609333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529E-26E5-947D-6C10-8E7960DAB07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E374DA-F5FE-26C8-6F5A-5A068B5F6FCC}"/>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Rectangle 4">
            <a:extLst>
              <a:ext uri="{FF2B5EF4-FFF2-40B4-BE49-F238E27FC236}">
                <a16:creationId xmlns:a16="http://schemas.microsoft.com/office/drawing/2014/main" id="{1D3E089A-D371-6D1D-7897-2DCA202F8D41}"/>
              </a:ext>
            </a:extLst>
          </p:cNvPr>
          <p:cNvSpPr/>
          <p:nvPr/>
        </p:nvSpPr>
        <p:spPr>
          <a:xfrm>
            <a:off x="3884102" y="320197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CLIP</a:t>
            </a:r>
          </a:p>
        </p:txBody>
      </p:sp>
      <p:sp>
        <p:nvSpPr>
          <p:cNvPr id="6" name="Rectangle 5">
            <a:extLst>
              <a:ext uri="{FF2B5EF4-FFF2-40B4-BE49-F238E27FC236}">
                <a16:creationId xmlns:a16="http://schemas.microsoft.com/office/drawing/2014/main" id="{3AF770C2-D56B-8E94-6228-A4DBE2ECF3DB}"/>
              </a:ext>
            </a:extLst>
          </p:cNvPr>
          <p:cNvSpPr/>
          <p:nvPr/>
        </p:nvSpPr>
        <p:spPr>
          <a:xfrm>
            <a:off x="1642442" y="320197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“Golf Swing”</a:t>
            </a:r>
          </a:p>
        </p:txBody>
      </p:sp>
      <p:cxnSp>
        <p:nvCxnSpPr>
          <p:cNvPr id="10" name="Straight Arrow Connector 9">
            <a:extLst>
              <a:ext uri="{FF2B5EF4-FFF2-40B4-BE49-F238E27FC236}">
                <a16:creationId xmlns:a16="http://schemas.microsoft.com/office/drawing/2014/main" id="{D0C741E0-9581-A7F5-23F4-2A21EE0E6F7A}"/>
              </a:ext>
            </a:extLst>
          </p:cNvPr>
          <p:cNvCxnSpPr>
            <a:stCxn id="6" idx="3"/>
            <a:endCxn id="5" idx="1"/>
          </p:cNvCxnSpPr>
          <p:nvPr/>
        </p:nvCxnSpPr>
        <p:spPr>
          <a:xfrm>
            <a:off x="3599061" y="3436741"/>
            <a:ext cx="28504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41D9F73B-CDE8-655B-47B9-F5EB4C685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036" y="294961"/>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955CCA-FFB9-05E0-1F69-1ACD05AF9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6" y="1467756"/>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D44DE09-C17E-3645-7094-E847A1284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4036" y="2643303"/>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98C66FA-D3F8-FA70-3B15-3214A6F5F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36" y="3818850"/>
            <a:ext cx="1866722" cy="10500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5E0662B-1752-D1E8-5AA7-25AF49EFE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4036" y="4994396"/>
            <a:ext cx="1866722" cy="10500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68EFAA91-DB30-1132-72D1-C340822B04DA}"/>
              </a:ext>
            </a:extLst>
          </p:cNvPr>
          <p:cNvCxnSpPr>
            <a:stCxn id="5" idx="3"/>
            <a:endCxn id="2050" idx="1"/>
          </p:cNvCxnSpPr>
          <p:nvPr/>
        </p:nvCxnSpPr>
        <p:spPr>
          <a:xfrm flipV="1">
            <a:off x="5840721" y="819976"/>
            <a:ext cx="2123315" cy="26167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5DB067-6844-CD36-E893-259299206063}"/>
              </a:ext>
            </a:extLst>
          </p:cNvPr>
          <p:cNvCxnSpPr>
            <a:cxnSpLocks/>
            <a:stCxn id="5" idx="3"/>
            <a:endCxn id="2052" idx="1"/>
          </p:cNvCxnSpPr>
          <p:nvPr/>
        </p:nvCxnSpPr>
        <p:spPr>
          <a:xfrm flipV="1">
            <a:off x="5840721" y="1992771"/>
            <a:ext cx="2123315" cy="144397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6F3E78-6ED0-84BC-4E22-76F6F42BCA99}"/>
              </a:ext>
            </a:extLst>
          </p:cNvPr>
          <p:cNvCxnSpPr>
            <a:cxnSpLocks/>
            <a:stCxn id="5" idx="3"/>
            <a:endCxn id="2054" idx="1"/>
          </p:cNvCxnSpPr>
          <p:nvPr/>
        </p:nvCxnSpPr>
        <p:spPr>
          <a:xfrm flipV="1">
            <a:off x="5840721" y="3168318"/>
            <a:ext cx="2123315" cy="2684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8E899BA-514F-15B3-0C0F-7790126B3E44}"/>
              </a:ext>
            </a:extLst>
          </p:cNvPr>
          <p:cNvCxnSpPr>
            <a:cxnSpLocks/>
            <a:endCxn id="2056" idx="1"/>
          </p:cNvCxnSpPr>
          <p:nvPr/>
        </p:nvCxnSpPr>
        <p:spPr>
          <a:xfrm>
            <a:off x="5921626" y="3463228"/>
            <a:ext cx="2042410" cy="88063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175939-3F98-44AD-D055-1B0AE1890443}"/>
              </a:ext>
            </a:extLst>
          </p:cNvPr>
          <p:cNvCxnSpPr>
            <a:cxnSpLocks/>
            <a:endCxn id="2058" idx="1"/>
          </p:cNvCxnSpPr>
          <p:nvPr/>
        </p:nvCxnSpPr>
        <p:spPr>
          <a:xfrm>
            <a:off x="5921626" y="3476610"/>
            <a:ext cx="2042410" cy="20428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5EDBD23-E61B-D9E3-012F-D77A359289F2}"/>
              </a:ext>
            </a:extLst>
          </p:cNvPr>
          <p:cNvSpPr/>
          <p:nvPr/>
        </p:nvSpPr>
        <p:spPr>
          <a:xfrm>
            <a:off x="6980153" y="1159414"/>
            <a:ext cx="698139" cy="469541"/>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0.1</a:t>
            </a:r>
          </a:p>
        </p:txBody>
      </p:sp>
      <p:sp>
        <p:nvSpPr>
          <p:cNvPr id="27" name="Rectangle 26">
            <a:extLst>
              <a:ext uri="{FF2B5EF4-FFF2-40B4-BE49-F238E27FC236}">
                <a16:creationId xmlns:a16="http://schemas.microsoft.com/office/drawing/2014/main" id="{05EF20A2-9811-ECCF-A53A-580C0289EFD9}"/>
              </a:ext>
            </a:extLst>
          </p:cNvPr>
          <p:cNvSpPr/>
          <p:nvPr/>
        </p:nvSpPr>
        <p:spPr>
          <a:xfrm>
            <a:off x="6942831" y="2282099"/>
            <a:ext cx="698139" cy="469541"/>
          </a:xfrm>
          <a:prstGeom prst="rect">
            <a:avLst/>
          </a:prstGeom>
          <a:solidFill>
            <a:schemeClr val="accent3">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0.4</a:t>
            </a:r>
          </a:p>
        </p:txBody>
      </p:sp>
      <p:sp>
        <p:nvSpPr>
          <p:cNvPr id="28" name="Rectangle 27">
            <a:extLst>
              <a:ext uri="{FF2B5EF4-FFF2-40B4-BE49-F238E27FC236}">
                <a16:creationId xmlns:a16="http://schemas.microsoft.com/office/drawing/2014/main" id="{94F8360F-0A8E-9F24-9BD0-23270D31796B}"/>
              </a:ext>
            </a:extLst>
          </p:cNvPr>
          <p:cNvSpPr/>
          <p:nvPr/>
        </p:nvSpPr>
        <p:spPr>
          <a:xfrm>
            <a:off x="6958841" y="3104642"/>
            <a:ext cx="698139" cy="469541"/>
          </a:xfrm>
          <a:prstGeom prst="rect">
            <a:avLst/>
          </a:prstGeom>
          <a:solidFill>
            <a:schemeClr val="accent3">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0.9</a:t>
            </a:r>
          </a:p>
        </p:txBody>
      </p:sp>
      <p:sp>
        <p:nvSpPr>
          <p:cNvPr id="29" name="Rectangle 28">
            <a:extLst>
              <a:ext uri="{FF2B5EF4-FFF2-40B4-BE49-F238E27FC236}">
                <a16:creationId xmlns:a16="http://schemas.microsoft.com/office/drawing/2014/main" id="{DCA8A114-A5DB-6DC0-48ED-89593DC3ACC9}"/>
              </a:ext>
            </a:extLst>
          </p:cNvPr>
          <p:cNvSpPr/>
          <p:nvPr/>
        </p:nvSpPr>
        <p:spPr>
          <a:xfrm>
            <a:off x="6980153" y="3863511"/>
            <a:ext cx="698139" cy="469541"/>
          </a:xfrm>
          <a:prstGeom prst="rect">
            <a:avLst/>
          </a:prstGeom>
          <a:solidFill>
            <a:schemeClr val="accent3">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0.9</a:t>
            </a:r>
          </a:p>
        </p:txBody>
      </p:sp>
      <p:sp>
        <p:nvSpPr>
          <p:cNvPr id="30" name="Rectangle 29">
            <a:extLst>
              <a:ext uri="{FF2B5EF4-FFF2-40B4-BE49-F238E27FC236}">
                <a16:creationId xmlns:a16="http://schemas.microsoft.com/office/drawing/2014/main" id="{7F3180C1-7FD1-0F9F-41C0-10218A9FB37E}"/>
              </a:ext>
            </a:extLst>
          </p:cNvPr>
          <p:cNvSpPr/>
          <p:nvPr/>
        </p:nvSpPr>
        <p:spPr>
          <a:xfrm>
            <a:off x="6980153" y="4868881"/>
            <a:ext cx="698139" cy="469541"/>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0.1</a:t>
            </a:r>
          </a:p>
        </p:txBody>
      </p:sp>
      <p:sp>
        <p:nvSpPr>
          <p:cNvPr id="7" name="TextBox 6">
            <a:extLst>
              <a:ext uri="{FF2B5EF4-FFF2-40B4-BE49-F238E27FC236}">
                <a16:creationId xmlns:a16="http://schemas.microsoft.com/office/drawing/2014/main" id="{B2721F67-D870-07CA-A5AF-714947E2095A}"/>
              </a:ext>
            </a:extLst>
          </p:cNvPr>
          <p:cNvSpPr txBox="1"/>
          <p:nvPr/>
        </p:nvSpPr>
        <p:spPr>
          <a:xfrm>
            <a:off x="272629" y="5569655"/>
            <a:ext cx="7035281" cy="208286"/>
          </a:xfrm>
          <a:prstGeom prst="rect">
            <a:avLst/>
          </a:prstGeom>
          <a:noFill/>
        </p:spPr>
        <p:txBody>
          <a:bodyPr wrap="square" lIns="0" tIns="0" rIns="0" bIns="0" rtlCol="0">
            <a:noAutofit/>
          </a:bodyPr>
          <a:lstStyle/>
          <a:p>
            <a:pPr eaLnBrk="1" fontAlgn="auto" hangingPunct="1">
              <a:spcBef>
                <a:spcPts val="0"/>
              </a:spcBef>
              <a:spcAft>
                <a:spcPts val="0"/>
              </a:spcAft>
            </a:pPr>
            <a:r>
              <a:rPr lang="en-GB" sz="1200" dirty="0">
                <a:latin typeface="Consolas" panose="020B0609020204030204" pitchFamily="49" charset="0"/>
              </a:rPr>
              <a:t>1. Zhou, </a:t>
            </a:r>
            <a:r>
              <a:rPr lang="en-GB" sz="1200" dirty="0" err="1">
                <a:latin typeface="Consolas" panose="020B0609020204030204" pitchFamily="49" charset="0"/>
              </a:rPr>
              <a:t>Kaiyang</a:t>
            </a:r>
            <a:r>
              <a:rPr lang="en-GB" sz="1200" dirty="0">
                <a:latin typeface="Consolas" panose="020B0609020204030204" pitchFamily="49" charset="0"/>
              </a:rPr>
              <a:t>, et al. "Learning to prompt for vision-language models." International Journal of Computer Vision 130.9 (2022): 2337-2348.</a:t>
            </a:r>
            <a:endParaRPr kumimoji="0" lang="en-GB" sz="1200" b="0" i="0" u="none" strike="noStrike" kern="1200" cap="none" spc="0" normalizeH="0" baseline="0" noProof="0" dirty="0">
              <a:ln>
                <a:noFill/>
              </a:ln>
              <a:solidFill>
                <a:prstClr val="black"/>
              </a:solidFill>
              <a:effectLst/>
              <a:uLnTx/>
              <a:uFillTx/>
              <a:latin typeface="Consolas" panose="020B0609020204030204" pitchFamily="49" charset="0"/>
              <a:cs typeface="+mn-cs"/>
            </a:endParaRPr>
          </a:p>
        </p:txBody>
      </p:sp>
      <p:sp>
        <p:nvSpPr>
          <p:cNvPr id="9" name="Rectangle 8">
            <a:extLst>
              <a:ext uri="{FF2B5EF4-FFF2-40B4-BE49-F238E27FC236}">
                <a16:creationId xmlns:a16="http://schemas.microsoft.com/office/drawing/2014/main" id="{41F8B80A-F727-043D-7289-5C15FD32302B}"/>
              </a:ext>
            </a:extLst>
          </p:cNvPr>
          <p:cNvSpPr/>
          <p:nvPr/>
        </p:nvSpPr>
        <p:spPr>
          <a:xfrm>
            <a:off x="442878" y="3194229"/>
            <a:ext cx="857661" cy="46954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CTX1</a:t>
            </a:r>
          </a:p>
        </p:txBody>
      </p:sp>
      <p:sp>
        <p:nvSpPr>
          <p:cNvPr id="11" name="TextBox 10">
            <a:extLst>
              <a:ext uri="{FF2B5EF4-FFF2-40B4-BE49-F238E27FC236}">
                <a16:creationId xmlns:a16="http://schemas.microsoft.com/office/drawing/2014/main" id="{3764F555-270E-F0E2-4C75-F63C46961B3E}"/>
              </a:ext>
            </a:extLst>
          </p:cNvPr>
          <p:cNvSpPr txBox="1"/>
          <p:nvPr/>
        </p:nvSpPr>
        <p:spPr>
          <a:xfrm>
            <a:off x="1364325" y="3194229"/>
            <a:ext cx="323066" cy="469541"/>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800" b="0" i="0" u="none" strike="noStrike" kern="1200" cap="none" spc="0" normalizeH="0" baseline="0" noProof="0" dirty="0">
                <a:ln>
                  <a:noFill/>
                </a:ln>
                <a:solidFill>
                  <a:prstClr val="black"/>
                </a:solidFill>
                <a:effectLst/>
                <a:uLnTx/>
                <a:uFillTx/>
                <a:latin typeface="+mn-lt"/>
                <a:ea typeface="+mn-ea"/>
                <a:cs typeface="+mn-cs"/>
              </a:rPr>
              <a:t>+</a:t>
            </a:r>
          </a:p>
        </p:txBody>
      </p:sp>
      <p:sp>
        <p:nvSpPr>
          <p:cNvPr id="34" name="TextBox 33">
            <a:extLst>
              <a:ext uri="{FF2B5EF4-FFF2-40B4-BE49-F238E27FC236}">
                <a16:creationId xmlns:a16="http://schemas.microsoft.com/office/drawing/2014/main" id="{F899D0E6-BEB7-94AC-8653-B296A231B031}"/>
              </a:ext>
            </a:extLst>
          </p:cNvPr>
          <p:cNvSpPr txBox="1"/>
          <p:nvPr/>
        </p:nvSpPr>
        <p:spPr>
          <a:xfrm>
            <a:off x="5353439" y="3238503"/>
            <a:ext cx="6097554" cy="369332"/>
          </a:xfrm>
          <a:prstGeom prst="rect">
            <a:avLst/>
          </a:prstGeom>
          <a:noFill/>
        </p:spPr>
        <p:txBody>
          <a:bodyPr wrap="square">
            <a:spAutoFit/>
          </a:bodyPr>
          <a:lstStyle/>
          <a:p>
            <a:r>
              <a:rPr lang="en-GB" dirty="0"/>
              <a:t>🥶</a:t>
            </a:r>
          </a:p>
        </p:txBody>
      </p:sp>
      <p:sp>
        <p:nvSpPr>
          <p:cNvPr id="36" name="TextBox 35">
            <a:extLst>
              <a:ext uri="{FF2B5EF4-FFF2-40B4-BE49-F238E27FC236}">
                <a16:creationId xmlns:a16="http://schemas.microsoft.com/office/drawing/2014/main" id="{3E1581CB-8817-5D93-2BCF-2AEBF9923B98}"/>
              </a:ext>
            </a:extLst>
          </p:cNvPr>
          <p:cNvSpPr txBox="1"/>
          <p:nvPr/>
        </p:nvSpPr>
        <p:spPr>
          <a:xfrm>
            <a:off x="246247" y="3043736"/>
            <a:ext cx="6097554" cy="369332"/>
          </a:xfrm>
          <a:prstGeom prst="rect">
            <a:avLst/>
          </a:prstGeom>
          <a:noFill/>
        </p:spPr>
        <p:txBody>
          <a:bodyPr wrap="square">
            <a:spAutoFit/>
          </a:bodyPr>
          <a:lstStyle/>
          <a:p>
            <a:r>
              <a:rPr lang="en-GB" dirty="0"/>
              <a:t>🔥</a:t>
            </a:r>
          </a:p>
        </p:txBody>
      </p:sp>
      <p:sp>
        <p:nvSpPr>
          <p:cNvPr id="40" name="Title 2">
            <a:extLst>
              <a:ext uri="{FF2B5EF4-FFF2-40B4-BE49-F238E27FC236}">
                <a16:creationId xmlns:a16="http://schemas.microsoft.com/office/drawing/2014/main" id="{3FEACE32-E9E7-7A7B-B927-077BEA95CBE6}"/>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41" name="TextBox 40">
            <a:extLst>
              <a:ext uri="{FF2B5EF4-FFF2-40B4-BE49-F238E27FC236}">
                <a16:creationId xmlns:a16="http://schemas.microsoft.com/office/drawing/2014/main" id="{B4DD4E97-1B80-191C-CEB2-837CE48142EE}"/>
              </a:ext>
            </a:extLst>
          </p:cNvPr>
          <p:cNvSpPr txBox="1"/>
          <p:nvPr/>
        </p:nvSpPr>
        <p:spPr>
          <a:xfrm>
            <a:off x="575734" y="1159414"/>
            <a:ext cx="5972549"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Adding learnable contextual prompts is one way to efficiently adapt the text embedding to focus on salient actions for localization.</a:t>
            </a:r>
          </a:p>
        </p:txBody>
      </p:sp>
    </p:spTree>
    <p:extLst>
      <p:ext uri="{BB962C8B-B14F-4D97-AF65-F5344CB8AC3E}">
        <p14:creationId xmlns:p14="http://schemas.microsoft.com/office/powerpoint/2010/main" val="488977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C5807-1C58-B443-7D83-43C27D25124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36B3B5-DE52-0779-C002-22776EB074A7}"/>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
        <p:nvSpPr>
          <p:cNvPr id="5" name="Rectangle 4">
            <a:extLst>
              <a:ext uri="{FF2B5EF4-FFF2-40B4-BE49-F238E27FC236}">
                <a16:creationId xmlns:a16="http://schemas.microsoft.com/office/drawing/2014/main" id="{6E3149F1-4D39-EE40-FAD9-14E39C5B457F}"/>
              </a:ext>
            </a:extLst>
          </p:cNvPr>
          <p:cNvSpPr/>
          <p:nvPr/>
        </p:nvSpPr>
        <p:spPr>
          <a:xfrm>
            <a:off x="3884102" y="320197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CLIP</a:t>
            </a:r>
          </a:p>
        </p:txBody>
      </p:sp>
      <p:sp>
        <p:nvSpPr>
          <p:cNvPr id="6" name="Rectangle 5">
            <a:extLst>
              <a:ext uri="{FF2B5EF4-FFF2-40B4-BE49-F238E27FC236}">
                <a16:creationId xmlns:a16="http://schemas.microsoft.com/office/drawing/2014/main" id="{83421979-CCDC-9EE7-53D5-0D13B457ADDF}"/>
              </a:ext>
            </a:extLst>
          </p:cNvPr>
          <p:cNvSpPr/>
          <p:nvPr/>
        </p:nvSpPr>
        <p:spPr>
          <a:xfrm>
            <a:off x="1642442" y="3201970"/>
            <a:ext cx="1956619" cy="469541"/>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“Golf Swing”</a:t>
            </a:r>
          </a:p>
        </p:txBody>
      </p:sp>
      <p:cxnSp>
        <p:nvCxnSpPr>
          <p:cNvPr id="10" name="Straight Arrow Connector 9">
            <a:extLst>
              <a:ext uri="{FF2B5EF4-FFF2-40B4-BE49-F238E27FC236}">
                <a16:creationId xmlns:a16="http://schemas.microsoft.com/office/drawing/2014/main" id="{2C75FDA3-D1A7-54BF-5B07-75220A58894E}"/>
              </a:ext>
            </a:extLst>
          </p:cNvPr>
          <p:cNvCxnSpPr>
            <a:stCxn id="6" idx="3"/>
            <a:endCxn id="5" idx="1"/>
          </p:cNvCxnSpPr>
          <p:nvPr/>
        </p:nvCxnSpPr>
        <p:spPr>
          <a:xfrm>
            <a:off x="3599061" y="3436741"/>
            <a:ext cx="285041"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01E4EE08-8041-450E-E3B6-C190B7873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036" y="294961"/>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504F403-6B5C-F4B0-07CB-9AF53563F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036" y="1467756"/>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9B3FC47-6E38-5A39-99FF-DF5CECB4CC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4036" y="2643303"/>
            <a:ext cx="1866720" cy="10500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F2C62C1-D576-B4E1-FC62-0F2958A14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036" y="3818850"/>
            <a:ext cx="1866722" cy="10500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5D1CD479-0F8B-5524-BC07-3C189B114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4036" y="4994396"/>
            <a:ext cx="1866722" cy="105003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7FE5E321-314B-428A-3521-96C405AD4F12}"/>
              </a:ext>
            </a:extLst>
          </p:cNvPr>
          <p:cNvCxnSpPr>
            <a:stCxn id="5" idx="3"/>
            <a:endCxn id="2050" idx="1"/>
          </p:cNvCxnSpPr>
          <p:nvPr/>
        </p:nvCxnSpPr>
        <p:spPr>
          <a:xfrm flipV="1">
            <a:off x="5840721" y="819976"/>
            <a:ext cx="2123315" cy="261676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42942D-C0BA-B4E9-C049-C41DD817F384}"/>
              </a:ext>
            </a:extLst>
          </p:cNvPr>
          <p:cNvCxnSpPr>
            <a:cxnSpLocks/>
            <a:stCxn id="5" idx="3"/>
            <a:endCxn id="2052" idx="1"/>
          </p:cNvCxnSpPr>
          <p:nvPr/>
        </p:nvCxnSpPr>
        <p:spPr>
          <a:xfrm flipV="1">
            <a:off x="5840721" y="1992771"/>
            <a:ext cx="2123315" cy="144397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CC0FF9-4751-18B2-EF49-E0DFDBF75B53}"/>
              </a:ext>
            </a:extLst>
          </p:cNvPr>
          <p:cNvCxnSpPr>
            <a:cxnSpLocks/>
            <a:stCxn id="5" idx="3"/>
            <a:endCxn id="2054" idx="1"/>
          </p:cNvCxnSpPr>
          <p:nvPr/>
        </p:nvCxnSpPr>
        <p:spPr>
          <a:xfrm flipV="1">
            <a:off x="5840721" y="3168318"/>
            <a:ext cx="2123315" cy="2684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A97E4E-671A-D84A-EA98-B54E565A26DD}"/>
              </a:ext>
            </a:extLst>
          </p:cNvPr>
          <p:cNvCxnSpPr>
            <a:cxnSpLocks/>
            <a:endCxn id="2056" idx="1"/>
          </p:cNvCxnSpPr>
          <p:nvPr/>
        </p:nvCxnSpPr>
        <p:spPr>
          <a:xfrm>
            <a:off x="5921626" y="3463228"/>
            <a:ext cx="2042410" cy="88063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8A8BC6-F2B8-685B-1177-B8560F3D882F}"/>
              </a:ext>
            </a:extLst>
          </p:cNvPr>
          <p:cNvCxnSpPr>
            <a:cxnSpLocks/>
            <a:endCxn id="2058" idx="1"/>
          </p:cNvCxnSpPr>
          <p:nvPr/>
        </p:nvCxnSpPr>
        <p:spPr>
          <a:xfrm>
            <a:off x="5921626" y="3476610"/>
            <a:ext cx="2042410" cy="204280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8971E1A-0D6C-4218-3623-F23121A604D3}"/>
              </a:ext>
            </a:extLst>
          </p:cNvPr>
          <p:cNvSpPr/>
          <p:nvPr/>
        </p:nvSpPr>
        <p:spPr>
          <a:xfrm>
            <a:off x="6980153" y="1159414"/>
            <a:ext cx="698139" cy="469541"/>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0.1</a:t>
            </a:r>
          </a:p>
        </p:txBody>
      </p:sp>
      <p:sp>
        <p:nvSpPr>
          <p:cNvPr id="27" name="Rectangle 26">
            <a:extLst>
              <a:ext uri="{FF2B5EF4-FFF2-40B4-BE49-F238E27FC236}">
                <a16:creationId xmlns:a16="http://schemas.microsoft.com/office/drawing/2014/main" id="{128C37FF-DC53-6BBF-820A-B60E095F97DC}"/>
              </a:ext>
            </a:extLst>
          </p:cNvPr>
          <p:cNvSpPr/>
          <p:nvPr/>
        </p:nvSpPr>
        <p:spPr>
          <a:xfrm>
            <a:off x="6942831" y="2282099"/>
            <a:ext cx="698139" cy="469541"/>
          </a:xfrm>
          <a:prstGeom prst="rect">
            <a:avLst/>
          </a:prstGeom>
          <a:solidFill>
            <a:schemeClr val="accent3">
              <a:lumMod val="20000"/>
              <a:lumOff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0.4</a:t>
            </a:r>
          </a:p>
        </p:txBody>
      </p:sp>
      <p:sp>
        <p:nvSpPr>
          <p:cNvPr id="28" name="Rectangle 27">
            <a:extLst>
              <a:ext uri="{FF2B5EF4-FFF2-40B4-BE49-F238E27FC236}">
                <a16:creationId xmlns:a16="http://schemas.microsoft.com/office/drawing/2014/main" id="{E4B8A356-FC07-73E6-C958-5ABF95ABA59D}"/>
              </a:ext>
            </a:extLst>
          </p:cNvPr>
          <p:cNvSpPr/>
          <p:nvPr/>
        </p:nvSpPr>
        <p:spPr>
          <a:xfrm>
            <a:off x="6958841" y="3104642"/>
            <a:ext cx="698139" cy="469541"/>
          </a:xfrm>
          <a:prstGeom prst="rect">
            <a:avLst/>
          </a:prstGeom>
          <a:solidFill>
            <a:schemeClr val="accent3">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0.9</a:t>
            </a:r>
          </a:p>
        </p:txBody>
      </p:sp>
      <p:sp>
        <p:nvSpPr>
          <p:cNvPr id="29" name="Rectangle 28">
            <a:extLst>
              <a:ext uri="{FF2B5EF4-FFF2-40B4-BE49-F238E27FC236}">
                <a16:creationId xmlns:a16="http://schemas.microsoft.com/office/drawing/2014/main" id="{46B52318-5A04-E1E3-8A49-3AFA7CF51452}"/>
              </a:ext>
            </a:extLst>
          </p:cNvPr>
          <p:cNvSpPr/>
          <p:nvPr/>
        </p:nvSpPr>
        <p:spPr>
          <a:xfrm>
            <a:off x="6980153" y="3863511"/>
            <a:ext cx="698139" cy="469541"/>
          </a:xfrm>
          <a:prstGeom prst="rect">
            <a:avLst/>
          </a:prstGeom>
          <a:solidFill>
            <a:schemeClr val="accent3">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0.9</a:t>
            </a:r>
          </a:p>
        </p:txBody>
      </p:sp>
      <p:sp>
        <p:nvSpPr>
          <p:cNvPr id="30" name="Rectangle 29">
            <a:extLst>
              <a:ext uri="{FF2B5EF4-FFF2-40B4-BE49-F238E27FC236}">
                <a16:creationId xmlns:a16="http://schemas.microsoft.com/office/drawing/2014/main" id="{9F8715FC-5121-137A-C72D-3CD40533E3F7}"/>
              </a:ext>
            </a:extLst>
          </p:cNvPr>
          <p:cNvSpPr/>
          <p:nvPr/>
        </p:nvSpPr>
        <p:spPr>
          <a:xfrm>
            <a:off x="6980153" y="4868881"/>
            <a:ext cx="698139" cy="469541"/>
          </a:xfrm>
          <a:prstGeom prst="rect">
            <a:avLst/>
          </a:prstGeom>
          <a:solidFill>
            <a:schemeClr val="accent2">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0.1</a:t>
            </a:r>
          </a:p>
        </p:txBody>
      </p:sp>
      <p:sp>
        <p:nvSpPr>
          <p:cNvPr id="7" name="TextBox 6">
            <a:extLst>
              <a:ext uri="{FF2B5EF4-FFF2-40B4-BE49-F238E27FC236}">
                <a16:creationId xmlns:a16="http://schemas.microsoft.com/office/drawing/2014/main" id="{B6CB7FCC-5D67-D244-CBB3-F72E9BA0F9D9}"/>
              </a:ext>
            </a:extLst>
          </p:cNvPr>
          <p:cNvSpPr txBox="1"/>
          <p:nvPr/>
        </p:nvSpPr>
        <p:spPr>
          <a:xfrm>
            <a:off x="272629" y="5569655"/>
            <a:ext cx="7035281" cy="208286"/>
          </a:xfrm>
          <a:prstGeom prst="rect">
            <a:avLst/>
          </a:prstGeom>
          <a:noFill/>
        </p:spPr>
        <p:txBody>
          <a:bodyPr wrap="square" lIns="0" tIns="0" rIns="0" bIns="0" rtlCol="0">
            <a:noAutofit/>
          </a:bodyPr>
          <a:lstStyle/>
          <a:p>
            <a:pPr eaLnBrk="1" fontAlgn="auto" hangingPunct="1">
              <a:spcBef>
                <a:spcPts val="0"/>
              </a:spcBef>
              <a:spcAft>
                <a:spcPts val="0"/>
              </a:spcAft>
            </a:pPr>
            <a:r>
              <a:rPr lang="en-GB" sz="1200" dirty="0">
                <a:latin typeface="Consolas" panose="020B0609020204030204" pitchFamily="49" charset="0"/>
              </a:rPr>
              <a:t>1. Zhou, </a:t>
            </a:r>
            <a:r>
              <a:rPr lang="en-GB" sz="1200" dirty="0" err="1">
                <a:latin typeface="Consolas" panose="020B0609020204030204" pitchFamily="49" charset="0"/>
              </a:rPr>
              <a:t>Kaiyang</a:t>
            </a:r>
            <a:r>
              <a:rPr lang="en-GB" sz="1200" dirty="0">
                <a:latin typeface="Consolas" panose="020B0609020204030204" pitchFamily="49" charset="0"/>
              </a:rPr>
              <a:t>, et al. "Learning to prompt for vision-language models." International Journal of Computer Vision 130.9 (2022): 2337-2348.</a:t>
            </a:r>
            <a:endParaRPr kumimoji="0" lang="en-GB" sz="1200" b="0" i="0" u="none" strike="noStrike" kern="1200" cap="none" spc="0" normalizeH="0" baseline="0" noProof="0" dirty="0">
              <a:ln>
                <a:noFill/>
              </a:ln>
              <a:solidFill>
                <a:prstClr val="black"/>
              </a:solidFill>
              <a:effectLst/>
              <a:uLnTx/>
              <a:uFillTx/>
              <a:latin typeface="Consolas" panose="020B0609020204030204" pitchFamily="49" charset="0"/>
              <a:cs typeface="+mn-cs"/>
            </a:endParaRPr>
          </a:p>
        </p:txBody>
      </p:sp>
      <p:sp>
        <p:nvSpPr>
          <p:cNvPr id="9" name="Rectangle 8">
            <a:extLst>
              <a:ext uri="{FF2B5EF4-FFF2-40B4-BE49-F238E27FC236}">
                <a16:creationId xmlns:a16="http://schemas.microsoft.com/office/drawing/2014/main" id="{9D64F326-012E-1D40-6BDF-2613D780D705}"/>
              </a:ext>
            </a:extLst>
          </p:cNvPr>
          <p:cNvSpPr/>
          <p:nvPr/>
        </p:nvSpPr>
        <p:spPr>
          <a:xfrm>
            <a:off x="442878" y="3194229"/>
            <a:ext cx="857661" cy="469541"/>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5400000" scaled="1"/>
            <a:tileRect/>
          </a:gra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CTX1</a:t>
            </a:r>
          </a:p>
        </p:txBody>
      </p:sp>
      <p:sp>
        <p:nvSpPr>
          <p:cNvPr id="11" name="TextBox 10">
            <a:extLst>
              <a:ext uri="{FF2B5EF4-FFF2-40B4-BE49-F238E27FC236}">
                <a16:creationId xmlns:a16="http://schemas.microsoft.com/office/drawing/2014/main" id="{EA7C890F-2C11-F3C2-940D-62439A1E606F}"/>
              </a:ext>
            </a:extLst>
          </p:cNvPr>
          <p:cNvSpPr txBox="1"/>
          <p:nvPr/>
        </p:nvSpPr>
        <p:spPr>
          <a:xfrm>
            <a:off x="1364325" y="3194229"/>
            <a:ext cx="323066" cy="469541"/>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pPr>
            <a:r>
              <a:rPr kumimoji="0" lang="en-GB" sz="2800" b="0" i="0" u="none" strike="noStrike" kern="1200" cap="none" spc="0" normalizeH="0" baseline="0" noProof="0" dirty="0">
                <a:ln>
                  <a:noFill/>
                </a:ln>
                <a:solidFill>
                  <a:prstClr val="black"/>
                </a:solidFill>
                <a:effectLst/>
                <a:uLnTx/>
                <a:uFillTx/>
                <a:latin typeface="+mn-lt"/>
                <a:ea typeface="+mn-ea"/>
                <a:cs typeface="+mn-cs"/>
              </a:rPr>
              <a:t>+</a:t>
            </a:r>
          </a:p>
        </p:txBody>
      </p:sp>
      <p:sp>
        <p:nvSpPr>
          <p:cNvPr id="34" name="TextBox 33">
            <a:extLst>
              <a:ext uri="{FF2B5EF4-FFF2-40B4-BE49-F238E27FC236}">
                <a16:creationId xmlns:a16="http://schemas.microsoft.com/office/drawing/2014/main" id="{7AF6007D-335D-CA9A-BF29-E0F00B423A8B}"/>
              </a:ext>
            </a:extLst>
          </p:cNvPr>
          <p:cNvSpPr txBox="1"/>
          <p:nvPr/>
        </p:nvSpPr>
        <p:spPr>
          <a:xfrm>
            <a:off x="5353439" y="3238503"/>
            <a:ext cx="6097554" cy="369332"/>
          </a:xfrm>
          <a:prstGeom prst="rect">
            <a:avLst/>
          </a:prstGeom>
          <a:noFill/>
        </p:spPr>
        <p:txBody>
          <a:bodyPr wrap="square">
            <a:spAutoFit/>
          </a:bodyPr>
          <a:lstStyle/>
          <a:p>
            <a:r>
              <a:rPr lang="en-GB" dirty="0"/>
              <a:t>🥶</a:t>
            </a:r>
          </a:p>
        </p:txBody>
      </p:sp>
      <p:sp>
        <p:nvSpPr>
          <p:cNvPr id="36" name="TextBox 35">
            <a:extLst>
              <a:ext uri="{FF2B5EF4-FFF2-40B4-BE49-F238E27FC236}">
                <a16:creationId xmlns:a16="http://schemas.microsoft.com/office/drawing/2014/main" id="{FD4AF6D9-D3C3-E48D-977F-AA0991C6E6CC}"/>
              </a:ext>
            </a:extLst>
          </p:cNvPr>
          <p:cNvSpPr txBox="1"/>
          <p:nvPr/>
        </p:nvSpPr>
        <p:spPr>
          <a:xfrm>
            <a:off x="246247" y="3043736"/>
            <a:ext cx="6097554" cy="369332"/>
          </a:xfrm>
          <a:prstGeom prst="rect">
            <a:avLst/>
          </a:prstGeom>
          <a:noFill/>
        </p:spPr>
        <p:txBody>
          <a:bodyPr wrap="square">
            <a:spAutoFit/>
          </a:bodyPr>
          <a:lstStyle/>
          <a:p>
            <a:r>
              <a:rPr lang="en-GB" dirty="0"/>
              <a:t>🔥</a:t>
            </a:r>
          </a:p>
        </p:txBody>
      </p:sp>
      <p:sp>
        <p:nvSpPr>
          <p:cNvPr id="13" name="Title 2">
            <a:extLst>
              <a:ext uri="{FF2B5EF4-FFF2-40B4-BE49-F238E27FC236}">
                <a16:creationId xmlns:a16="http://schemas.microsoft.com/office/drawing/2014/main" id="{55792B9C-BDF4-16B6-B783-DDFC4E8DFAA0}"/>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14" name="TextBox 13">
            <a:extLst>
              <a:ext uri="{FF2B5EF4-FFF2-40B4-BE49-F238E27FC236}">
                <a16:creationId xmlns:a16="http://schemas.microsoft.com/office/drawing/2014/main" id="{AB5CE659-F323-703F-4306-D48834448C6E}"/>
              </a:ext>
            </a:extLst>
          </p:cNvPr>
          <p:cNvSpPr txBox="1"/>
          <p:nvPr/>
        </p:nvSpPr>
        <p:spPr>
          <a:xfrm>
            <a:off x="575734" y="1159414"/>
            <a:ext cx="5972549"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We have no guarantees that the</a:t>
            </a:r>
            <a:r>
              <a:rPr lang="en-GB" sz="2400" dirty="0">
                <a:solidFill>
                  <a:prstClr val="black"/>
                </a:solidFill>
                <a:latin typeface="Aptos Light" panose="020B0004020202020204" pitchFamily="34" charset="0"/>
                <a:cs typeface="+mn-cs"/>
              </a:rPr>
              <a:t>se learnable prompts will learn generalisable features over just a few examples.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9590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9C6D-B1B2-E5F2-7FCC-F280027148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0C276B-4363-9D7C-7F81-FD5307DE0D06}"/>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8" name="Graphic 7">
            <a:extLst>
              <a:ext uri="{FF2B5EF4-FFF2-40B4-BE49-F238E27FC236}">
                <a16:creationId xmlns:a16="http://schemas.microsoft.com/office/drawing/2014/main" id="{CD99FBAF-19AD-DB01-C84F-EBA8653CF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89" y="2061679"/>
            <a:ext cx="11362252" cy="3429000"/>
          </a:xfrm>
          <a:prstGeom prst="rect">
            <a:avLst/>
          </a:prstGeom>
        </p:spPr>
      </p:pic>
      <p:sp>
        <p:nvSpPr>
          <p:cNvPr id="18" name="Rectangle 17">
            <a:extLst>
              <a:ext uri="{FF2B5EF4-FFF2-40B4-BE49-F238E27FC236}">
                <a16:creationId xmlns:a16="http://schemas.microsoft.com/office/drawing/2014/main" id="{C3730D87-B2DF-0280-4717-7135FFB48EE0}"/>
              </a:ext>
            </a:extLst>
          </p:cNvPr>
          <p:cNvSpPr/>
          <p:nvPr/>
        </p:nvSpPr>
        <p:spPr>
          <a:xfrm>
            <a:off x="266218" y="2061679"/>
            <a:ext cx="1782501" cy="3539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0278B182-6897-D00F-C2AE-020424C9ED3C}"/>
              </a:ext>
            </a:extLst>
          </p:cNvPr>
          <p:cNvSpPr/>
          <p:nvPr/>
        </p:nvSpPr>
        <p:spPr>
          <a:xfrm>
            <a:off x="2048719" y="4025968"/>
            <a:ext cx="9692622" cy="146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tle 2">
            <a:extLst>
              <a:ext uri="{FF2B5EF4-FFF2-40B4-BE49-F238E27FC236}">
                <a16:creationId xmlns:a16="http://schemas.microsoft.com/office/drawing/2014/main" id="{6BE7CC88-F159-6F6A-320C-EEFC0185A258}"/>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32" name="TextBox 31">
            <a:extLst>
              <a:ext uri="{FF2B5EF4-FFF2-40B4-BE49-F238E27FC236}">
                <a16:creationId xmlns:a16="http://schemas.microsoft.com/office/drawing/2014/main" id="{7759C4DD-BEA8-50B1-2E58-958577DDDC99}"/>
              </a:ext>
            </a:extLst>
          </p:cNvPr>
          <p:cNvSpPr txBox="1"/>
          <p:nvPr/>
        </p:nvSpPr>
        <p:spPr>
          <a:xfrm>
            <a:off x="575734" y="1159414"/>
            <a:ext cx="11350048"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For example, in this case we might learn the boundaries for </a:t>
            </a:r>
            <a:r>
              <a:rPr kumimoji="0" lang="en-GB" sz="2400" b="0" i="0" u="none" strike="noStrike" kern="1200" cap="none" spc="0" normalizeH="0" baseline="0" noProof="0" dirty="0">
                <a:ln>
                  <a:noFill/>
                </a:ln>
                <a:solidFill>
                  <a:prstClr val="black"/>
                </a:solidFill>
                <a:effectLst/>
                <a:uLnTx/>
                <a:uFillTx/>
                <a:latin typeface="Aptos Mono" panose="020B0009020202020204" pitchFamily="49" charset="0"/>
                <a:cs typeface="+mn-cs"/>
              </a:rPr>
              <a:t>“diving” </a:t>
            </a: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from cliff </a:t>
            </a:r>
            <a:r>
              <a:rPr lang="en-GB" sz="2400" dirty="0">
                <a:solidFill>
                  <a:prstClr val="black"/>
                </a:solidFill>
                <a:latin typeface="Aptos Light" panose="020B0004020202020204" pitchFamily="34" charset="0"/>
                <a:cs typeface="+mn-cs"/>
              </a:rPr>
              <a:t>diving videos.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1787647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BE5FF-701F-5AF0-8CDE-A63BBDEF09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8BD982-A967-F76D-72D6-D3953DC1252D}"/>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8" name="Graphic 7">
            <a:extLst>
              <a:ext uri="{FF2B5EF4-FFF2-40B4-BE49-F238E27FC236}">
                <a16:creationId xmlns:a16="http://schemas.microsoft.com/office/drawing/2014/main" id="{4BC506A5-5E5C-7075-68D1-F98B4B8317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89" y="2061679"/>
            <a:ext cx="11362252" cy="3429000"/>
          </a:xfrm>
          <a:prstGeom prst="rect">
            <a:avLst/>
          </a:prstGeom>
        </p:spPr>
      </p:pic>
      <p:sp>
        <p:nvSpPr>
          <p:cNvPr id="20" name="Rectangle 19">
            <a:extLst>
              <a:ext uri="{FF2B5EF4-FFF2-40B4-BE49-F238E27FC236}">
                <a16:creationId xmlns:a16="http://schemas.microsoft.com/office/drawing/2014/main" id="{ED0340FB-AD30-5C7B-8289-B01998AA815D}"/>
              </a:ext>
            </a:extLst>
          </p:cNvPr>
          <p:cNvSpPr/>
          <p:nvPr/>
        </p:nvSpPr>
        <p:spPr>
          <a:xfrm>
            <a:off x="2048719" y="4025968"/>
            <a:ext cx="9692622" cy="146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2">
            <a:extLst>
              <a:ext uri="{FF2B5EF4-FFF2-40B4-BE49-F238E27FC236}">
                <a16:creationId xmlns:a16="http://schemas.microsoft.com/office/drawing/2014/main" id="{0AC806A5-3B86-094C-1774-9CD025AAEE4C}"/>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9" name="TextBox 8">
            <a:extLst>
              <a:ext uri="{FF2B5EF4-FFF2-40B4-BE49-F238E27FC236}">
                <a16:creationId xmlns:a16="http://schemas.microsoft.com/office/drawing/2014/main" id="{2426BFA2-CDA0-DF82-93D0-EA1834938AD5}"/>
              </a:ext>
            </a:extLst>
          </p:cNvPr>
          <p:cNvSpPr txBox="1"/>
          <p:nvPr/>
        </p:nvSpPr>
        <p:spPr>
          <a:xfrm>
            <a:off x="575734" y="1159414"/>
            <a:ext cx="11350048"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But if the diving action </a:t>
            </a:r>
            <a:r>
              <a:rPr lang="en-GB" sz="2400" dirty="0">
                <a:solidFill>
                  <a:prstClr val="black"/>
                </a:solidFill>
                <a:latin typeface="Aptos Light" panose="020B0004020202020204" pitchFamily="34" charset="0"/>
                <a:cs typeface="+mn-cs"/>
              </a:rPr>
              <a:t>at test time is in a different context (Olympics), our method will fail to predict good boundaries.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2973183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44437-E946-85CB-F629-F97EB8FFF0D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4F4A122-188A-7642-D6FA-920ED2BF8595}"/>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8" name="Graphic 7">
            <a:extLst>
              <a:ext uri="{FF2B5EF4-FFF2-40B4-BE49-F238E27FC236}">
                <a16:creationId xmlns:a16="http://schemas.microsoft.com/office/drawing/2014/main" id="{0803B3A0-6EE3-30D9-ED8D-42B3861677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89" y="2061679"/>
            <a:ext cx="11362252" cy="3429000"/>
          </a:xfrm>
          <a:prstGeom prst="rect">
            <a:avLst/>
          </a:prstGeom>
        </p:spPr>
      </p:pic>
      <p:sp>
        <p:nvSpPr>
          <p:cNvPr id="5" name="Title 2">
            <a:extLst>
              <a:ext uri="{FF2B5EF4-FFF2-40B4-BE49-F238E27FC236}">
                <a16:creationId xmlns:a16="http://schemas.microsoft.com/office/drawing/2014/main" id="{FBA84204-2A38-4AA9-5BCA-1F700DBB1A08}"/>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6" name="TextBox 5">
            <a:extLst>
              <a:ext uri="{FF2B5EF4-FFF2-40B4-BE49-F238E27FC236}">
                <a16:creationId xmlns:a16="http://schemas.microsoft.com/office/drawing/2014/main" id="{4ADC678B-2DE6-BCCB-67A7-1D762BE82FA8}"/>
              </a:ext>
            </a:extLst>
          </p:cNvPr>
          <p:cNvSpPr txBox="1"/>
          <p:nvPr/>
        </p:nvSpPr>
        <p:spPr>
          <a:xfrm>
            <a:off x="575734" y="1159414"/>
            <a:ext cx="11350048"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400" dirty="0">
                <a:solidFill>
                  <a:prstClr val="black"/>
                </a:solidFill>
                <a:latin typeface="Aptos Light" panose="020B0004020202020204" pitchFamily="34" charset="0"/>
                <a:cs typeface="+mn-cs"/>
              </a:rPr>
              <a:t>Our solution is to learn multiple learnable prompts for each class which learn sub-actions which will generalise to new contexts with just a few examples.</a:t>
            </a:r>
            <a:endPar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endParaRPr>
          </a:p>
        </p:txBody>
      </p:sp>
    </p:spTree>
    <p:extLst>
      <p:ext uri="{BB962C8B-B14F-4D97-AF65-F5344CB8AC3E}">
        <p14:creationId xmlns:p14="http://schemas.microsoft.com/office/powerpoint/2010/main" val="1069003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24C2B-C272-D395-6AE5-6C88E50623A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163040E-AC86-1350-58D4-8E51A9B1D388}"/>
              </a:ext>
            </a:extLst>
          </p:cNvPr>
          <p:cNvSpPr txBox="1"/>
          <p:nvPr/>
        </p:nvSpPr>
        <p:spPr>
          <a:xfrm>
            <a:off x="11653778" y="6512868"/>
            <a:ext cx="538222" cy="345132"/>
          </a:xfrm>
          <a:prstGeom prst="rect">
            <a:avLst/>
          </a:prstGeom>
          <a:noFill/>
        </p:spPr>
        <p:txBody>
          <a:bodyPr wrap="non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pPr>
            <a:r>
              <a:rPr lang="en-US" sz="1600" dirty="0">
                <a:solidFill>
                  <a:schemeClr val="bg1"/>
                </a:solidFill>
                <a:latin typeface="+mn-lt"/>
                <a:cs typeface="+mn-cs"/>
              </a:rPr>
              <a:t>1</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pic>
        <p:nvPicPr>
          <p:cNvPr id="8" name="Graphic 7">
            <a:extLst>
              <a:ext uri="{FF2B5EF4-FFF2-40B4-BE49-F238E27FC236}">
                <a16:creationId xmlns:a16="http://schemas.microsoft.com/office/drawing/2014/main" id="{28CD7338-E41F-2E84-5E4A-DAE4A2540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089" y="2061679"/>
            <a:ext cx="11362252" cy="3429000"/>
          </a:xfrm>
          <a:prstGeom prst="rect">
            <a:avLst/>
          </a:prstGeom>
        </p:spPr>
      </p:pic>
      <p:sp>
        <p:nvSpPr>
          <p:cNvPr id="5" name="Title 2">
            <a:extLst>
              <a:ext uri="{FF2B5EF4-FFF2-40B4-BE49-F238E27FC236}">
                <a16:creationId xmlns:a16="http://schemas.microsoft.com/office/drawing/2014/main" id="{63E823A0-16D2-A176-6643-1B88961E8D9E}"/>
              </a:ext>
            </a:extLst>
          </p:cNvPr>
          <p:cNvSpPr>
            <a:spLocks noGrp="1"/>
          </p:cNvSpPr>
          <p:nvPr>
            <p:ph type="title"/>
          </p:nvPr>
        </p:nvSpPr>
        <p:spPr>
          <a:xfrm>
            <a:off x="575735" y="535045"/>
            <a:ext cx="11040535" cy="852448"/>
          </a:xfrm>
        </p:spPr>
        <p:txBody>
          <a:bodyPr/>
          <a:lstStyle/>
          <a:p>
            <a:r>
              <a:rPr lang="en-GB" dirty="0">
                <a:latin typeface="Aptos Narrow" panose="020B0004020202020204" pitchFamily="34" charset="0"/>
              </a:rPr>
              <a:t>Motivation &amp; Problem</a:t>
            </a:r>
            <a:endParaRPr lang="en-US" dirty="0">
              <a:latin typeface="Aptos Narrow" panose="020B0004020202020204" pitchFamily="34" charset="0"/>
            </a:endParaRPr>
          </a:p>
        </p:txBody>
      </p:sp>
      <p:sp>
        <p:nvSpPr>
          <p:cNvPr id="6" name="TextBox 5">
            <a:extLst>
              <a:ext uri="{FF2B5EF4-FFF2-40B4-BE49-F238E27FC236}">
                <a16:creationId xmlns:a16="http://schemas.microsoft.com/office/drawing/2014/main" id="{61F57A30-05CD-1F58-2F39-373550253A3A}"/>
              </a:ext>
            </a:extLst>
          </p:cNvPr>
          <p:cNvSpPr txBox="1"/>
          <p:nvPr/>
        </p:nvSpPr>
        <p:spPr>
          <a:xfrm>
            <a:off x="575734" y="1159414"/>
            <a:ext cx="11350048" cy="1423174"/>
          </a:xfrm>
          <a:prstGeom prst="rect">
            <a:avLst/>
          </a:prstGeom>
          <a:noFill/>
        </p:spPr>
        <p:txBody>
          <a:bodyPr wrap="square" lIns="0" tIns="0" rIns="0" bIns="0" rtlCol="0">
            <a:no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kumimoji="0" lang="en-GB" sz="2400" b="0" i="0" u="none" strike="noStrike" kern="1200" cap="none" spc="0" normalizeH="0" baseline="0" noProof="0" dirty="0">
                <a:ln>
                  <a:noFill/>
                </a:ln>
                <a:solidFill>
                  <a:prstClr val="black"/>
                </a:solidFill>
                <a:effectLst/>
                <a:uLnTx/>
                <a:uFillTx/>
                <a:latin typeface="Aptos Light" panose="020B0004020202020204" pitchFamily="34" charset="0"/>
                <a:cs typeface="+mn-cs"/>
              </a:rPr>
              <a:t>However, we need to learn these sub actions with only a few examples. How do we ensure they do not also overfit to the mean of image features.</a:t>
            </a:r>
          </a:p>
        </p:txBody>
      </p:sp>
    </p:spTree>
    <p:extLst>
      <p:ext uri="{BB962C8B-B14F-4D97-AF65-F5344CB8AC3E}">
        <p14:creationId xmlns:p14="http://schemas.microsoft.com/office/powerpoint/2010/main" val="499207483"/>
      </p:ext>
    </p:extLst>
  </p:cSld>
  <p:clrMapOvr>
    <a:masterClrMapping/>
  </p:clrMapOvr>
</p:sld>
</file>

<file path=ppt/theme/theme1.xml><?xml version="1.0" encoding="utf-8"?>
<a:theme xmlns:a="http://schemas.openxmlformats.org/drawingml/2006/main" name="Office Theme">
  <a:themeElements>
    <a:clrScheme name="CVSSP2021Template">
      <a:dk1>
        <a:srgbClr val="FFFFFF"/>
      </a:dk1>
      <a:lt1>
        <a:srgbClr val="424242"/>
      </a:lt1>
      <a:dk2>
        <a:srgbClr val="F3F3F3"/>
      </a:dk2>
      <a:lt2>
        <a:srgbClr val="424242"/>
      </a:lt2>
      <a:accent1>
        <a:srgbClr val="AE4F9E"/>
      </a:accent1>
      <a:accent2>
        <a:srgbClr val="F7931F"/>
      </a:accent2>
      <a:accent3>
        <a:srgbClr val="8CC53D"/>
      </a:accent3>
      <a:accent4>
        <a:srgbClr val="43B4A5"/>
      </a:accent4>
      <a:accent5>
        <a:srgbClr val="3A83BE"/>
      </a:accent5>
      <a:accent6>
        <a:srgbClr val="166E82"/>
      </a:accent6>
      <a:hlink>
        <a:srgbClr val="FEBB4F"/>
      </a:hlink>
      <a:folHlink>
        <a:srgbClr val="FFBB5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0" sz="1600" b="0" i="0" u="none" strike="noStrike" kern="1200" cap="none" spc="0" normalizeH="0" baseline="0" noProof="0" dirty="0" smtClean="0">
            <a:ln>
              <a:noFill/>
            </a:ln>
            <a:solidFill>
              <a:prstClr val="black"/>
            </a:solidFill>
            <a:effectLst/>
            <a:uLnTx/>
            <a:uFillTx/>
            <a:latin typeface="+mn-lt"/>
            <a:ea typeface="+mn-ea"/>
            <a:cs typeface="+mn-cs"/>
          </a:defRPr>
        </a:defPPr>
      </a:lstStyle>
    </a:txDef>
  </a:objectDefaults>
  <a:extraClrSchemeLst/>
  <a:extLst>
    <a:ext uri="{05A4C25C-085E-4340-85A3-A5531E510DB2}">
      <thm15:themeFamily xmlns:thm15="http://schemas.microsoft.com/office/thememl/2012/main" name="AI4ME_TEMPLATE_v03" id="{D0277BCB-E980-9047-B9E7-14C665932E08}" vid="{4FD666A3-749D-154F-AC6A-9AA5DFB8F1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4fa94ab-5432-4b8d-b649-bf27c8f8f41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E79155E512EA409D0BBCABFAA1EC95" ma:contentTypeVersion="17" ma:contentTypeDescription="Create a new document." ma:contentTypeScope="" ma:versionID="01635a3907a094b0a881d15b9f33b6f0">
  <xsd:schema xmlns:xsd="http://www.w3.org/2001/XMLSchema" xmlns:xs="http://www.w3.org/2001/XMLSchema" xmlns:p="http://schemas.microsoft.com/office/2006/metadata/properties" xmlns:ns3="f4fa94ab-5432-4b8d-b649-bf27c8f8f41c" xmlns:ns4="109dce5c-515f-4316-9443-f384473e1a69" targetNamespace="http://schemas.microsoft.com/office/2006/metadata/properties" ma:root="true" ma:fieldsID="7672a5a127f6cd003540c512d3edece0" ns3:_="" ns4:_="">
    <xsd:import namespace="f4fa94ab-5432-4b8d-b649-bf27c8f8f41c"/>
    <xsd:import namespace="109dce5c-515f-4316-9443-f384473e1a6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a94ab-5432-4b8d-b649-bf27c8f8f4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09dce5c-515f-4316-9443-f384473e1a6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D3EDB7-0ABD-4BC6-9C2A-32E4FC10473A}">
  <ds:schemaRefs>
    <ds:schemaRef ds:uri="http://purl.org/dc/dcmitype/"/>
    <ds:schemaRef ds:uri="f4fa94ab-5432-4b8d-b649-bf27c8f8f41c"/>
    <ds:schemaRef ds:uri="http://purl.org/dc/elements/1.1/"/>
    <ds:schemaRef ds:uri="http://schemas.microsoft.com/office/2006/metadata/properties"/>
    <ds:schemaRef ds:uri="109dce5c-515f-4316-9443-f384473e1a69"/>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77A9159-5C48-498E-9D36-3CAC860990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a94ab-5432-4b8d-b649-bf27c8f8f41c"/>
    <ds:schemaRef ds:uri="109dce5c-515f-4316-9443-f384473e1a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A361FC-9574-4D3A-922B-90EB7E3EAC0E}">
  <ds:schemaRefs>
    <ds:schemaRef ds:uri="http://schemas.microsoft.com/sharepoint/v3/contenttype/forms"/>
  </ds:schemaRefs>
</ds:datastoreItem>
</file>

<file path=docMetadata/LabelInfo.xml><?xml version="1.0" encoding="utf-8"?>
<clbl:labelList xmlns:clbl="http://schemas.microsoft.com/office/2020/mipLabelMetadata">
  <clbl:label id="{6b902693-1074-40aa-9e21-d89446a2ebb5}" enabled="0" method="" siteId="{6b902693-1074-40aa-9e21-d89446a2ebb5}" removed="1"/>
</clbl:labelList>
</file>

<file path=docProps/app.xml><?xml version="1.0" encoding="utf-8"?>
<Properties xmlns="http://schemas.openxmlformats.org/officeDocument/2006/extended-properties" xmlns:vt="http://schemas.openxmlformats.org/officeDocument/2006/docPropsVTypes">
  <Template/>
  <TotalTime>0</TotalTime>
  <Words>1659</Words>
  <Application>Microsoft Office PowerPoint</Application>
  <PresentationFormat>Widescreen</PresentationFormat>
  <Paragraphs>155</Paragraphs>
  <Slides>23</Slides>
  <Notes>23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 Light</vt:lpstr>
      <vt:lpstr>Aptos Mono</vt:lpstr>
      <vt:lpstr>Aptos Narrow</vt:lpstr>
      <vt:lpstr>arial</vt:lpstr>
      <vt:lpstr>arial</vt:lpstr>
      <vt:lpstr>Calibri</vt:lpstr>
      <vt:lpstr>Consolas</vt:lpstr>
      <vt:lpstr>Wingdings</vt:lpstr>
      <vt:lpstr>Office Theme</vt:lpstr>
      <vt:lpstr>PLOT-TAL: Prompt Learning with  Optimal Transport for Few Shot Temporal Action Localization</vt:lpstr>
      <vt:lpstr>Motivation</vt:lpstr>
      <vt:lpstr>Motivation &amp; Problem</vt:lpstr>
      <vt:lpstr>Motivation &amp; Problem</vt:lpstr>
      <vt:lpstr>Motivation &amp; Problem</vt:lpstr>
      <vt:lpstr>Motivation &amp; Problem</vt:lpstr>
      <vt:lpstr>Motivation &amp; Problem</vt:lpstr>
      <vt:lpstr>Motivation &amp; Problem</vt:lpstr>
      <vt:lpstr>Motivation &amp; Problem</vt:lpstr>
      <vt:lpstr>Methodology</vt:lpstr>
      <vt:lpstr>Methodology</vt:lpstr>
      <vt:lpstr>Methodology</vt:lpstr>
      <vt:lpstr>Methodology</vt:lpstr>
      <vt:lpstr>Methodology</vt:lpstr>
      <vt:lpstr>Methodology</vt:lpstr>
      <vt:lpstr>PowerPoint Presentation</vt:lpstr>
      <vt:lpstr>Results</vt:lpstr>
      <vt:lpstr>PowerPoint Presentation</vt:lpstr>
      <vt:lpstr>Ablations</vt:lpstr>
      <vt:lpstr>Ablations</vt:lpstr>
      <vt:lpstr>To summarise..</vt:lpstr>
      <vt:lpstr>Thank You!  </vt:lpstr>
      <vt:lpstr>Methodology</vt:lpstr>
    </vt:vector>
  </TitlesOfParts>
  <Manager/>
  <Company>University of Surrey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CVSSP-GENERIC</dc:title>
  <dc:subject/>
  <dc:creator>CVSSP</dc:creator>
  <cp:keywords/>
  <dc:description/>
  <cp:lastModifiedBy>Gilbert, Andrew Dr (Music &amp; Media)</cp:lastModifiedBy>
  <cp:revision>430</cp:revision>
  <cp:lastPrinted>2017-11-14T13:34:51Z</cp:lastPrinted>
  <dcterms:created xsi:type="dcterms:W3CDTF">2017-03-06T16:45:41Z</dcterms:created>
  <dcterms:modified xsi:type="dcterms:W3CDTF">2025-10-20T19:35:16Z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Keywords">
    <vt:lpwstr/>
  </property>
  <property fmtid="{D5CDD505-2E9C-101B-9397-08002B2CF9AE}" pid="3" name="ContentTypeId">
    <vt:lpwstr>0x0101009BE79155E512EA409D0BBCABFAA1EC95</vt:lpwstr>
  </property>
</Properties>
</file>